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02" r:id="rId3"/>
    <p:sldId id="286" r:id="rId4"/>
    <p:sldId id="353" r:id="rId5"/>
    <p:sldId id="331" r:id="rId6"/>
    <p:sldId id="352" r:id="rId7"/>
    <p:sldId id="332" r:id="rId8"/>
    <p:sldId id="354" r:id="rId9"/>
    <p:sldId id="365" r:id="rId10"/>
    <p:sldId id="360" r:id="rId11"/>
    <p:sldId id="355" r:id="rId12"/>
    <p:sldId id="384" r:id="rId13"/>
    <p:sldId id="371" r:id="rId14"/>
    <p:sldId id="383" r:id="rId15"/>
    <p:sldId id="372" r:id="rId16"/>
    <p:sldId id="373" r:id="rId17"/>
    <p:sldId id="375" r:id="rId18"/>
    <p:sldId id="376" r:id="rId19"/>
    <p:sldId id="377" r:id="rId20"/>
    <p:sldId id="378" r:id="rId21"/>
    <p:sldId id="380" r:id="rId22"/>
    <p:sldId id="381" r:id="rId23"/>
    <p:sldId id="382" r:id="rId24"/>
    <p:sldId id="362" r:id="rId25"/>
    <p:sldId id="385" r:id="rId26"/>
    <p:sldId id="367" r:id="rId27"/>
    <p:sldId id="368" r:id="rId28"/>
    <p:sldId id="369" r:id="rId29"/>
    <p:sldId id="370" r:id="rId30"/>
    <p:sldId id="401" r:id="rId31"/>
    <p:sldId id="386" r:id="rId32"/>
    <p:sldId id="387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357" r:id="rId46"/>
    <p:sldId id="358" r:id="rId47"/>
    <p:sldId id="359" r:id="rId48"/>
    <p:sldId id="363" r:id="rId49"/>
    <p:sldId id="366" r:id="rId50"/>
    <p:sldId id="364" r:id="rId51"/>
    <p:sldId id="356" r:id="rId52"/>
    <p:sldId id="334" r:id="rId53"/>
    <p:sldId id="33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84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86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41EE1-C517-41D6-B5F8-08C90135A1F3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1DA7-3D4E-4876-B5BD-947C6A99C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2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14CA0-8C2C-4A52-8277-C3FC09BA6781}" type="datetimeFigureOut">
              <a:rPr lang="en-US" smtClean="0"/>
              <a:t>9/15/2016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444A7-DDF2-4993-BB58-05E3F1CB0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444A7-DDF2-4993-BB58-05E3F1CB0C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94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AB2A5D-F7BD-4BB7-B553-CAA528F2A0FF}" type="slidenum">
              <a:rPr lang="en-US" altLang="en-US" sz="1100" b="0"/>
              <a:pPr/>
              <a:t>22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701294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B5CD45-AAAC-4B2B-8AFB-F4812CDE6930}" type="slidenum">
              <a:rPr lang="en-US" altLang="en-US" sz="1100" b="0"/>
              <a:pPr/>
              <a:t>23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141191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1100" b="0" smtClean="0"/>
              <a:t>TogetherSoft</a:t>
            </a:r>
          </a:p>
        </p:txBody>
      </p:sp>
      <p:sp>
        <p:nvSpPr>
          <p:cNvPr id="112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0" smtClean="0"/>
              <a:t>(c)2000 TogetherSoft. All rights reserved.</a:t>
            </a:r>
            <a:endParaRPr lang="de-DE" altLang="en-US" sz="1100" b="0" smtClean="0"/>
          </a:p>
        </p:txBody>
      </p:sp>
      <p:sp>
        <p:nvSpPr>
          <p:cNvPr id="11268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9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4063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1100" b="0" smtClean="0"/>
              <a:t>TogetherSoft</a:t>
            </a:r>
          </a:p>
        </p:txBody>
      </p:sp>
      <p:sp>
        <p:nvSpPr>
          <p:cNvPr id="122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0" smtClean="0"/>
              <a:t>(c)2000 TogetherSoft. All rights reserved.</a:t>
            </a:r>
            <a:endParaRPr lang="de-DE" altLang="en-US" sz="1100" b="0" smtClean="0"/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5369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en-US" sz="1100" b="0" smtClean="0"/>
              <a:t>TogetherSoft</a:t>
            </a:r>
          </a:p>
        </p:txBody>
      </p:sp>
      <p:sp>
        <p:nvSpPr>
          <p:cNvPr id="133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0" smtClean="0"/>
              <a:t>(c)2000 TogetherSoft. All rights reserved.</a:t>
            </a:r>
            <a:endParaRPr lang="de-DE" altLang="en-US" sz="1100" b="0" smtClean="0"/>
          </a:p>
        </p:txBody>
      </p:sp>
      <p:sp>
        <p:nvSpPr>
          <p:cNvPr id="1331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031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C8D038-CA18-4F24-B4AA-13BC8B4A5CA6}" type="slidenum">
              <a:rPr lang="en-US" altLang="en-US" sz="1100" b="0"/>
              <a:pPr/>
              <a:t>29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873741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We next illustrate how we estimate story points and ideal days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FD988B-D8B5-4D35-BE49-A4E15ACEF49B}" type="slidenum">
              <a:rPr lang="en-US" altLang="en-US" sz="1100" b="0"/>
              <a:pPr/>
              <a:t>31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173613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494EAC-EDED-47DB-B006-ED33684A0265}" type="slidenum">
              <a:rPr lang="en-US" altLang="en-US" sz="1100" b="0"/>
              <a:pPr/>
              <a:t>32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328838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072F70-FE68-4123-ADBF-73FDBA3FB323}" type="slidenum">
              <a:rPr lang="en-US" altLang="en-US" sz="1100" b="0"/>
              <a:pPr/>
              <a:t>33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2929261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4718A0-79E0-44A0-A487-48FE554F8B4E}" type="slidenum">
              <a:rPr lang="en-US" altLang="en-US" sz="1100" b="0"/>
              <a:pPr/>
              <a:t>34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8830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A45DF5-2698-40FD-BAA0-46163B9528EC}" type="slidenum">
              <a:rPr lang="en-US" altLang="en-US" sz="1100" b="0"/>
              <a:pPr/>
              <a:t>13</a:t>
            </a:fld>
            <a:endParaRPr lang="en-US" altLang="en-US" sz="1100" b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1550" y="733425"/>
            <a:ext cx="5157788" cy="3870325"/>
          </a:xfrm>
          <a:ln/>
        </p:spPr>
      </p:sp>
    </p:spTree>
    <p:extLst>
      <p:ext uri="{BB962C8B-B14F-4D97-AF65-F5344CB8AC3E}">
        <p14:creationId xmlns:p14="http://schemas.microsoft.com/office/powerpoint/2010/main" val="2251849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67B1A9-C480-4916-BF09-FC6F9B6A36E8}" type="slidenum">
              <a:rPr lang="en-US" altLang="en-US" sz="1100" b="0"/>
              <a:pPr/>
              <a:t>35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380912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1CA180-1EE7-45A0-BE52-39BE184807B6}" type="slidenum">
              <a:rPr lang="en-US" altLang="en-US" sz="1100" b="0"/>
              <a:pPr/>
              <a:t>36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42581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2239BB-CB96-43A0-BB6D-A855CF032B21}" type="slidenum">
              <a:rPr lang="en-US" altLang="en-US" sz="1100" b="0"/>
              <a:pPr/>
              <a:t>37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84489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1EACED-64CF-4B36-81B9-56A1B2D50C7F}" type="slidenum">
              <a:rPr lang="en-US" altLang="en-US" sz="1100" b="0"/>
              <a:pPr/>
              <a:t>38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14853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4FCCFF-6925-466B-8E57-02759C5664A0}" type="slidenum">
              <a:rPr lang="en-US" altLang="en-US" sz="1100" b="0"/>
              <a:pPr/>
              <a:t>39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629494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4F41C2-812B-4947-A6F5-C39B0591802C}" type="slidenum">
              <a:rPr lang="en-US" altLang="en-US" sz="1100" b="0"/>
              <a:pPr/>
              <a:t>40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492438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9258C6-42D1-46C0-A783-0E5F3F545014}" type="slidenum">
              <a:rPr lang="en-US" altLang="en-US" sz="1100" b="0"/>
              <a:pPr/>
              <a:t>41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51399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C7F822-F811-4C17-A3C7-02716103FAF4}" type="slidenum">
              <a:rPr lang="en-US" altLang="en-US" sz="1100" b="0"/>
              <a:pPr/>
              <a:t>42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918973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1150C-44B8-40DB-96A9-1D9027F139C4}" type="slidenum">
              <a:rPr lang="en-US" altLang="en-US" sz="1100" b="0"/>
              <a:pPr/>
              <a:t>43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2258287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CBDE45-9EAE-4CF2-8091-5D7503B28BC3}" type="slidenum">
              <a:rPr lang="en-US" altLang="en-US" sz="1100" b="0"/>
              <a:pPr/>
              <a:t>44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2452224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E0D8DA-59E9-4E0C-8454-C1AA694309C6}" type="slidenum">
              <a:rPr lang="en-US" altLang="en-US" sz="1100" b="0"/>
              <a:pPr/>
              <a:t>15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080585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F73BB7-58F7-4414-AFBD-996E19443400}" type="slidenum">
              <a:rPr lang="en-US" altLang="en-US" sz="1100" b="0"/>
              <a:pPr/>
              <a:t>16</a:t>
            </a:fld>
            <a:endParaRPr lang="en-US" altLang="en-US" sz="1100" b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1550" y="733425"/>
            <a:ext cx="5157788" cy="3870325"/>
          </a:xfrm>
          <a:ln/>
        </p:spPr>
      </p:sp>
    </p:spTree>
    <p:extLst>
      <p:ext uri="{BB962C8B-B14F-4D97-AF65-F5344CB8AC3E}">
        <p14:creationId xmlns:p14="http://schemas.microsoft.com/office/powerpoint/2010/main" val="250401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6A56B-6217-40F4-B062-3D8E9815E202}" type="slidenum">
              <a:rPr lang="en-US" altLang="en-US" sz="1100" b="0"/>
              <a:pPr/>
              <a:t>17</a:t>
            </a:fld>
            <a:endParaRPr lang="en-US" altLang="en-US" sz="1100" b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1550" y="733425"/>
            <a:ext cx="5157788" cy="3870325"/>
          </a:xfrm>
          <a:ln/>
        </p:spPr>
      </p:sp>
    </p:spTree>
    <p:extLst>
      <p:ext uri="{BB962C8B-B14F-4D97-AF65-F5344CB8AC3E}">
        <p14:creationId xmlns:p14="http://schemas.microsoft.com/office/powerpoint/2010/main" val="109482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ADFAFF-6D9C-4210-ADC7-76EC653967F8}" type="slidenum">
              <a:rPr lang="en-US" altLang="en-US" sz="1100" b="0"/>
              <a:pPr/>
              <a:t>18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117171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45308E-3C00-4E92-B50F-BD683CAAA6BC}" type="slidenum">
              <a:rPr lang="en-US" altLang="en-US" sz="1100" b="0"/>
              <a:pPr/>
              <a:t>19</a:t>
            </a:fld>
            <a:endParaRPr lang="en-US" altLang="en-US" sz="1100" b="0"/>
          </a:p>
        </p:txBody>
      </p:sp>
    </p:spTree>
    <p:extLst>
      <p:ext uri="{BB962C8B-B14F-4D97-AF65-F5344CB8AC3E}">
        <p14:creationId xmlns:p14="http://schemas.microsoft.com/office/powerpoint/2010/main" val="382788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EBD11F-EF5D-495E-997C-52427F49EDDB}" type="slidenum">
              <a:rPr lang="en-US" altLang="en-US" sz="1100" b="0"/>
              <a:pPr/>
              <a:t>20</a:t>
            </a:fld>
            <a:endParaRPr lang="en-US" altLang="en-US" sz="1100" b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1550" y="733425"/>
            <a:ext cx="5157788" cy="3870325"/>
          </a:xfrm>
          <a:ln/>
        </p:spPr>
      </p:sp>
    </p:spTree>
    <p:extLst>
      <p:ext uri="{BB962C8B-B14F-4D97-AF65-F5344CB8AC3E}">
        <p14:creationId xmlns:p14="http://schemas.microsoft.com/office/powerpoint/2010/main" val="288271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73138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991A59-03B8-4544-AD9E-7C1C18AACB9C}" type="slidenum">
              <a:rPr lang="en-US" altLang="en-US" sz="1100" b="0"/>
              <a:pPr/>
              <a:t>21</a:t>
            </a:fld>
            <a:endParaRPr lang="en-US" altLang="en-US" sz="1100" b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1550" y="733425"/>
            <a:ext cx="5157788" cy="3870325"/>
          </a:xfrm>
          <a:ln/>
        </p:spPr>
      </p:sp>
    </p:spTree>
    <p:extLst>
      <p:ext uri="{BB962C8B-B14F-4D97-AF65-F5344CB8AC3E}">
        <p14:creationId xmlns:p14="http://schemas.microsoft.com/office/powerpoint/2010/main" val="143238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44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12700">
            <a:solidFill>
              <a:schemeClr val="tx2"/>
            </a:solidFill>
          </a:ln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1-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1-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150000"/>
        <a:buFont typeface="Arial" pitchFamily="34" charset="0"/>
        <a:buChar char="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SzPct val="120000"/>
        <a:buFont typeface="Arial" pitchFamily="34" charset="0"/>
        <a:buChar char="◊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SzPct val="13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CS427:</a:t>
            </a:r>
            <a:br>
              <a:rPr lang="en-US" dirty="0" smtClean="0"/>
            </a:br>
            <a:r>
              <a:rPr lang="en-US" dirty="0" smtClean="0"/>
              <a:t>Software Engineering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Core XP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XP: Some key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Planning game</a:t>
            </a:r>
            <a:r>
              <a:rPr lang="en-US" dirty="0" smtClean="0"/>
              <a:t> for requirements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Test-driven development</a:t>
            </a:r>
            <a:r>
              <a:rPr lang="en-US" dirty="0" smtClean="0"/>
              <a:t> for design and testing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Refactoring</a:t>
            </a:r>
            <a:r>
              <a:rPr lang="en-US" dirty="0" smtClean="0"/>
              <a:t> for design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Pair programming</a:t>
            </a:r>
            <a:r>
              <a:rPr lang="en-US" dirty="0" smtClean="0"/>
              <a:t> for development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Continuous integration</a:t>
            </a:r>
            <a:r>
              <a:rPr lang="en-US" dirty="0" smtClean="0"/>
              <a:t> for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 is an iterative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Iteration = two week cycle (1-3 weeks)</a:t>
            </a:r>
          </a:p>
          <a:p>
            <a:r>
              <a:rPr lang="en-US" dirty="0" smtClean="0"/>
              <a:t>Plan each iteration in an iteration meeting that is held at the start</a:t>
            </a:r>
          </a:p>
          <a:p>
            <a:r>
              <a:rPr lang="en-US" dirty="0" smtClean="0"/>
              <a:t>Iteration is going to implement set of </a:t>
            </a:r>
            <a:r>
              <a:rPr lang="en-US" dirty="0" smtClean="0">
                <a:solidFill>
                  <a:schemeClr val="tx2"/>
                </a:solidFill>
              </a:rPr>
              <a:t>user stories</a:t>
            </a:r>
            <a:endParaRPr lang="en-US" i="1" dirty="0" smtClean="0"/>
          </a:p>
          <a:p>
            <a:r>
              <a:rPr lang="en-US" dirty="0" smtClean="0"/>
              <a:t>Divide work into tasks small enough to finish in a day</a:t>
            </a:r>
          </a:p>
          <a:p>
            <a:r>
              <a:rPr lang="en-US" dirty="0" smtClean="0"/>
              <a:t>Each day, </a:t>
            </a:r>
            <a:r>
              <a:rPr lang="en-US" dirty="0" smtClean="0">
                <a:solidFill>
                  <a:schemeClr val="tx2"/>
                </a:solidFill>
              </a:rPr>
              <a:t>programmers work in pairs</a:t>
            </a:r>
            <a:r>
              <a:rPr lang="en-US" dirty="0" smtClean="0"/>
              <a:t> to finish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Group Discussion: Pros/Cons in Team Work vs. Solo 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Requirement: get into a group of three neighbor students</a:t>
            </a:r>
          </a:p>
          <a:p>
            <a:r>
              <a:rPr lang="en-US" dirty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hare and discuss respective answers based on your current/past team/solo work experiences either at school or outside of school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Instructor will call for volunteer groups and sometimes randomly pick groups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28800" y="4572000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5 minutes for 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40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7848600" y="6536170"/>
            <a:ext cx="10668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0" dirty="0"/>
              <a:t>©L. Williams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altLang="en-US" smtClean="0"/>
              <a:t>What Is Pair Programming?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136" y="1457325"/>
            <a:ext cx="8918864" cy="5078845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dirty="0" smtClean="0"/>
              <a:t> </a:t>
            </a:r>
            <a:r>
              <a:rPr lang="en-US" sz="2800" dirty="0" smtClean="0"/>
              <a:t>"Pair programming is a simple, straightforward concept.  Two programmers work </a:t>
            </a:r>
            <a:r>
              <a:rPr lang="en-US" sz="2800" u="sng" dirty="0" smtClean="0"/>
              <a:t>side-by-side</a:t>
            </a:r>
            <a:r>
              <a:rPr lang="en-US" sz="2800" dirty="0" smtClean="0"/>
              <a:t> at </a:t>
            </a:r>
            <a:r>
              <a:rPr lang="en-US" sz="2800" u="sng" dirty="0" smtClean="0"/>
              <a:t>one</a:t>
            </a:r>
            <a:r>
              <a:rPr lang="en-US" sz="2800" dirty="0" smtClean="0"/>
              <a:t> computer, continuously collaborating on the </a:t>
            </a:r>
            <a:r>
              <a:rPr lang="en-US" sz="2800" u="sng" dirty="0" smtClean="0"/>
              <a:t>same</a:t>
            </a:r>
            <a:r>
              <a:rPr lang="en-US" sz="2800" dirty="0" smtClean="0"/>
              <a:t> design, algorithm, code, and test.  It allows two people to produce a </a:t>
            </a:r>
            <a:r>
              <a:rPr lang="en-US" sz="2800" u="sng" dirty="0" smtClean="0"/>
              <a:t>higher quality</a:t>
            </a:r>
            <a:r>
              <a:rPr lang="en-US" sz="2800" dirty="0" smtClean="0"/>
              <a:t> of code than that produced by the summation of their solitary efforts.“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800" dirty="0" smtClean="0"/>
              <a:t>Driver: types or writes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800" dirty="0" smtClean="0"/>
              <a:t>Navigator: observer </a:t>
            </a:r>
            <a:r>
              <a:rPr lang="en-US" sz="2400" dirty="0" smtClean="0"/>
              <a:t>(looking for tactical &amp; strategic defects)</a:t>
            </a:r>
          </a:p>
          <a:p>
            <a:pPr>
              <a:defRPr/>
            </a:pPr>
            <a:r>
              <a:rPr lang="en-US" sz="2400" dirty="0" smtClean="0"/>
              <a:t>Periodically </a:t>
            </a:r>
            <a:r>
              <a:rPr lang="en-US" sz="2400" u="sng" dirty="0" smtClean="0"/>
              <a:t>switch</a:t>
            </a:r>
            <a:r>
              <a:rPr lang="en-US" sz="2400" dirty="0" smtClean="0"/>
              <a:t> roles of driver and navigator </a:t>
            </a:r>
          </a:p>
          <a:p>
            <a:pPr lvl="1">
              <a:defRPr/>
            </a:pPr>
            <a:r>
              <a:rPr lang="en-US" sz="2400" dirty="0"/>
              <a:t>P</a:t>
            </a:r>
            <a:r>
              <a:rPr lang="en-US" sz="2400" dirty="0" smtClean="0">
                <a:solidFill>
                  <a:schemeClr val="tx1"/>
                </a:solidFill>
              </a:rPr>
              <a:t>ossibly every 30 minutes or less</a:t>
            </a:r>
          </a:p>
          <a:p>
            <a:pPr>
              <a:defRPr/>
            </a:pPr>
            <a:r>
              <a:rPr lang="en-US" sz="2400" dirty="0" smtClean="0"/>
              <a:t>Pair coding, design, debugging, testing, etc.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9378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 (should) rotate</a:t>
            </a:r>
            <a:endParaRPr lang="en-US" dirty="0"/>
          </a:p>
        </p:txBody>
      </p:sp>
      <p:pic>
        <p:nvPicPr>
          <p:cNvPr id="4" name="Picture 3" descr="dilber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662"/>
            <a:ext cx="8915400" cy="28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mtClean="0"/>
              <a:t>Pair Programming</a:t>
            </a:r>
          </a:p>
        </p:txBody>
      </p:sp>
      <p:pic>
        <p:nvPicPr>
          <p:cNvPr id="440324" name="Picture 4" descr="frankWay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6037"/>
            <a:ext cx="7620000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186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This is NOT Pair Programming</a:t>
            </a: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066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  <p:pic>
        <p:nvPicPr>
          <p:cNvPr id="6" name="mVC-001V.mpeg">
            <a:hlinkClick r:id="" action="ppaction://ole?verb=0"/>
          </p:cNvPr>
          <p:cNvPicPr>
            <a:picLocks noRot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12131"/>
            <a:ext cx="6767199" cy="4737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51" y="1812131"/>
            <a:ext cx="6768548" cy="47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7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036" y="228600"/>
            <a:ext cx="8991600" cy="1066800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dirty="0" smtClean="0"/>
              <a:t>The Benefits of Pair Programming</a:t>
            </a:r>
            <a:endParaRPr lang="en-US" altLang="en-US" sz="3600" dirty="0" smtClean="0">
              <a:latin typeface="Matisse ITC" pitchFamily="82" charset="0"/>
            </a:endParaRPr>
          </a:p>
        </p:txBody>
      </p:sp>
      <p:pic>
        <p:nvPicPr>
          <p:cNvPr id="7171" name="Picture 4" descr="Cha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836" y="1676400"/>
            <a:ext cx="3810000" cy="41910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30295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Research Findings to Date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3345" y="1499230"/>
            <a:ext cx="8686800" cy="5181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Strong anecdotal evidence from industry </a:t>
            </a:r>
          </a:p>
          <a:p>
            <a:pPr lvl="1">
              <a:buFontTx/>
              <a:buNone/>
            </a:pPr>
            <a:r>
              <a:rPr lang="en-US" altLang="en-US" dirty="0" smtClean="0"/>
              <a:t>“We can produce near defect-free code in less than half the time.”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smtClean="0"/>
              <a:t>Empirical Study</a:t>
            </a:r>
          </a:p>
          <a:p>
            <a:pPr lvl="1"/>
            <a:r>
              <a:rPr lang="en-US" altLang="en-US" sz="2400" dirty="0" smtClean="0"/>
              <a:t>Pairs produced higher quality code</a:t>
            </a:r>
          </a:p>
          <a:p>
            <a:pPr lvl="2"/>
            <a:r>
              <a:rPr lang="en-US" altLang="en-US" dirty="0" smtClean="0"/>
              <a:t>15% fewer defects</a:t>
            </a:r>
          </a:p>
          <a:p>
            <a:pPr lvl="1"/>
            <a:r>
              <a:rPr lang="en-US" altLang="en-US" sz="2400" dirty="0" smtClean="0"/>
              <a:t>Pairs completed their tasks in about half the time</a:t>
            </a:r>
          </a:p>
          <a:p>
            <a:pPr lvl="2"/>
            <a:r>
              <a:rPr lang="en-US" altLang="en-US" dirty="0" smtClean="0"/>
              <a:t>58% of elapsed time</a:t>
            </a:r>
          </a:p>
          <a:p>
            <a:pPr lvl="1"/>
            <a:r>
              <a:rPr lang="en-US" altLang="en-US" sz="2400" dirty="0" smtClean="0"/>
              <a:t>Pair programmers are happier programmers</a:t>
            </a:r>
          </a:p>
          <a:p>
            <a:pPr lvl="2"/>
            <a:r>
              <a:rPr lang="en-US" altLang="en-US" dirty="0" smtClean="0"/>
              <a:t>Pairs enjoy their work more (92%)</a:t>
            </a:r>
          </a:p>
          <a:p>
            <a:pPr lvl="2"/>
            <a:r>
              <a:rPr lang="en-US" altLang="en-US" dirty="0" smtClean="0"/>
              <a:t>Pairs feel more confident in their work products (96%)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42475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274638"/>
            <a:ext cx="8839200" cy="1096962"/>
          </a:xfrm>
        </p:spPr>
        <p:txBody>
          <a:bodyPr>
            <a:noAutofit/>
          </a:bodyPr>
          <a:lstStyle/>
          <a:p>
            <a:r>
              <a:rPr lang="en-US" altLang="en-US" sz="3600" dirty="0" smtClean="0"/>
              <a:t>Expected Benefits of Pair-Programming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724400"/>
          </a:xfrm>
        </p:spPr>
        <p:txBody>
          <a:bodyPr>
            <a:normAutofit/>
          </a:bodyPr>
          <a:lstStyle/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Higher product quality</a:t>
            </a:r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Improved cycle time</a:t>
            </a:r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Increased programmer satisfaction</a:t>
            </a:r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Enhanced learning</a:t>
            </a:r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rotation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Ease staff training and transition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Knowledge management/Reduced product risk 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Enhanced team building</a:t>
            </a: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76200" y="6564168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38033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MP2 </a:t>
            </a:r>
            <a:r>
              <a:rPr lang="en-US" altLang="en-US" dirty="0">
                <a:solidFill>
                  <a:srgbClr val="FF0000"/>
                </a:solidFill>
              </a:rPr>
              <a:t>due by 11:59pm tonight (Tue, </a:t>
            </a:r>
            <a:r>
              <a:rPr lang="en-US" altLang="en-US" dirty="0" smtClean="0">
                <a:solidFill>
                  <a:srgbClr val="FF0000"/>
                </a:solidFill>
              </a:rPr>
              <a:t>9/13)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 smtClean="0"/>
              <a:t>Make sure you follow the instructions</a:t>
            </a:r>
          </a:p>
          <a:p>
            <a:pPr lvl="2"/>
            <a:r>
              <a:rPr lang="en-US" altLang="en-US" dirty="0" smtClean="0"/>
              <a:t>Correct file/folder names!</a:t>
            </a:r>
            <a:endParaRPr lang="en-US" altLang="en-US" dirty="0"/>
          </a:p>
          <a:p>
            <a:r>
              <a:rPr lang="en-US" altLang="en-US" dirty="0"/>
              <a:t>MP3 </a:t>
            </a:r>
            <a:r>
              <a:rPr lang="en-US" altLang="en-US" dirty="0">
                <a:solidFill>
                  <a:srgbClr val="FF0000"/>
                </a:solidFill>
              </a:rPr>
              <a:t>pairing until 11:59pm tonight</a:t>
            </a:r>
          </a:p>
          <a:p>
            <a:pPr lvl="1"/>
            <a:r>
              <a:rPr lang="en-US" altLang="en-US" dirty="0" smtClean="0"/>
              <a:t>Send us messages if you cannot get in touch with your partner or if dropped class, so we can re-pair asap.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>
                <a:solidFill>
                  <a:srgbClr val="FF0000"/>
                </a:solidFill>
              </a:rPr>
              <a:t>More </a:t>
            </a: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color</a:t>
            </a:r>
            <a:r>
              <a:rPr lang="en-US" altLang="en-US" dirty="0" smtClean="0">
                <a:solidFill>
                  <a:srgbClr val="FF0000"/>
                </a:solidFill>
              </a:rPr>
              <a:t> on </a:t>
            </a:r>
            <a:r>
              <a:rPr lang="en-US" altLang="en-US" dirty="0" smtClean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slides</a:t>
            </a:r>
            <a:r>
              <a:rPr lang="en-US" altLang="en-US" dirty="0" smtClean="0">
                <a:solidFill>
                  <a:srgbClr val="FF0000"/>
                </a:solidFill>
              </a:rPr>
              <a:t>, as </a:t>
            </a:r>
            <a:r>
              <a:rPr lang="en-US" altLang="en-US" dirty="0" smtClean="0">
                <a:solidFill>
                  <a:schemeClr val="accent3">
                    <a:lumMod val="75000"/>
                  </a:schemeClr>
                </a:solidFill>
              </a:rPr>
              <a:t>requested </a:t>
            </a:r>
            <a:r>
              <a:rPr lang="en-US" altLang="en-US" dirty="0" smtClean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Issues: Partner Work</a:t>
            </a:r>
          </a:p>
        </p:txBody>
      </p:sp>
      <p:pic>
        <p:nvPicPr>
          <p:cNvPr id="10243" name="Picture 3" descr="Chap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4043363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14400" y="3886200"/>
            <a:ext cx="257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Expert paired with an Expert</a:t>
            </a:r>
          </a:p>
        </p:txBody>
      </p:sp>
      <p:pic>
        <p:nvPicPr>
          <p:cNvPr id="10245" name="Picture 5" descr="Chap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24304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5715000" y="4114800"/>
            <a:ext cx="2498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Expert paired with a Novice</a:t>
            </a:r>
          </a:p>
        </p:txBody>
      </p:sp>
      <p:pic>
        <p:nvPicPr>
          <p:cNvPr id="10247" name="Picture 7" descr="Chap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5"/>
          <a:stretch>
            <a:fillRect/>
          </a:stretch>
        </p:blipFill>
        <p:spPr bwMode="auto">
          <a:xfrm>
            <a:off x="304800" y="4419600"/>
            <a:ext cx="213360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304800" y="6324600"/>
            <a:ext cx="2201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Novices paired together</a:t>
            </a:r>
          </a:p>
        </p:txBody>
      </p:sp>
      <p:pic>
        <p:nvPicPr>
          <p:cNvPr id="10249" name="Picture 9" descr="Chap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19600"/>
            <a:ext cx="198120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3200400" y="6324600"/>
            <a:ext cx="2571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Professional Driver Problem</a:t>
            </a:r>
          </a:p>
        </p:txBody>
      </p:sp>
      <p:pic>
        <p:nvPicPr>
          <p:cNvPr id="10251" name="Picture 11" descr="Chap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572000"/>
            <a:ext cx="22860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7010400" y="6324600"/>
            <a:ext cx="8048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Culture</a:t>
            </a:r>
          </a:p>
        </p:txBody>
      </p:sp>
      <p:sp>
        <p:nvSpPr>
          <p:cNvPr id="10253" name="TextBox 12"/>
          <p:cNvSpPr txBox="1">
            <a:spLocks noChangeArrowheads="1"/>
          </p:cNvSpPr>
          <p:nvPr/>
        </p:nvSpPr>
        <p:spPr bwMode="auto">
          <a:xfrm>
            <a:off x="54913" y="6559550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©</a:t>
            </a:r>
            <a:r>
              <a:rPr lang="en-US" altLang="en-US" sz="1050" b="0" dirty="0"/>
              <a:t>L.</a:t>
            </a:r>
            <a:r>
              <a:rPr lang="en-US" altLang="en-US" dirty="0"/>
              <a:t> </a:t>
            </a:r>
            <a:r>
              <a:rPr lang="en-US" altLang="en-US" sz="1050" b="0" dirty="0"/>
              <a:t>Williams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27973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Issues: Process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Used in eXtreme Programming</a:t>
            </a:r>
          </a:p>
          <a:p>
            <a:endParaRPr lang="en-US" altLang="en-US" smtClean="0"/>
          </a:p>
          <a:p>
            <a:r>
              <a:rPr lang="en-US" altLang="en-US" smtClean="0"/>
              <a:t>Used in the Collaborative Software Process</a:t>
            </a:r>
          </a:p>
          <a:p>
            <a:endParaRPr lang="en-US" altLang="en-US" smtClean="0"/>
          </a:p>
          <a:p>
            <a:r>
              <a:rPr lang="en-US" altLang="en-US" smtClean="0"/>
              <a:t>Pair programming can be added to any process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89813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does this work?</a:t>
            </a:r>
          </a:p>
        </p:txBody>
      </p:sp>
      <p:sp>
        <p:nvSpPr>
          <p:cNvPr id="4812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42900" y="1531576"/>
            <a:ext cx="84582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Pressure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Keep each other on task and focused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Don’t want to let partner down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“Embarrassed” to not follow the prescribed process 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Char char="Ø"/>
            </a:pPr>
            <a:endParaRPr lang="en-US" altLang="en-US" dirty="0" smtClean="0"/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Negotiation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Distributed Cognition:  “</a:t>
            </a:r>
            <a:r>
              <a:rPr lang="en-US" altLang="en-US" sz="1800" i="1" dirty="0" smtClean="0"/>
              <a:t>Searching Through Larger Spaces of Alternatives”</a:t>
            </a:r>
          </a:p>
          <a:p>
            <a:pPr lvl="2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Have shared goals and plans</a:t>
            </a:r>
            <a:endParaRPr lang="en-US" altLang="en-US" sz="1800" dirty="0" smtClean="0">
              <a:cs typeface="Times New Roman" panose="02020603050405020304" pitchFamily="18" charset="0"/>
            </a:endParaRPr>
          </a:p>
          <a:p>
            <a:pPr lvl="2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>
                <a:cs typeface="Times New Roman" panose="02020603050405020304" pitchFamily="18" charset="0"/>
              </a:rPr>
              <a:t>Bring different prior experiences to the task</a:t>
            </a:r>
            <a:r>
              <a:rPr lang="en-US" altLang="en-US" sz="1800" dirty="0" smtClean="0"/>
              <a:t> </a:t>
            </a:r>
          </a:p>
          <a:p>
            <a:pPr lvl="2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>
                <a:cs typeface="Times New Roman" panose="02020603050405020304" pitchFamily="18" charset="0"/>
              </a:rPr>
              <a:t>Different access to task relevant information</a:t>
            </a:r>
            <a:r>
              <a:rPr lang="en-US" altLang="en-US" sz="1800" dirty="0" smtClean="0"/>
              <a:t> </a:t>
            </a:r>
          </a:p>
          <a:p>
            <a:pPr lvl="2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Must negotiate a common shared of action</a:t>
            </a:r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Char char="Ø"/>
            </a:pPr>
            <a:endParaRPr lang="en-US" altLang="en-US" dirty="0" smtClean="0"/>
          </a:p>
          <a:p>
            <a:pPr>
              <a:lnSpc>
                <a:spcPct val="80000"/>
              </a:lnSpc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Courage</a:t>
            </a:r>
          </a:p>
          <a:p>
            <a:pPr lvl="1">
              <a:lnSpc>
                <a:spcPct val="80000"/>
              </a:lnSpc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“if it looks right to me and it looks right to you – guess what? It’s probably right!”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9172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8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81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81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812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How does this work (part two)?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809" y="1417638"/>
            <a:ext cx="8458200" cy="5181600"/>
          </a:xfrm>
        </p:spPr>
        <p:txBody>
          <a:bodyPr/>
          <a:lstStyle/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Reviews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“Four eyeballs are better than two”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Continuous design and code reviews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Removes programmers’ distaste for reviews</a:t>
            </a:r>
          </a:p>
          <a:p>
            <a:pPr lvl="2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80% of all (solo) programmers don’t do them regularly or at all</a:t>
            </a:r>
            <a:br>
              <a:rPr lang="en-US" altLang="en-US" sz="1800" dirty="0" smtClean="0"/>
            </a:br>
            <a:endParaRPr lang="en-US" altLang="en-US" sz="1800" dirty="0" smtClean="0"/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 Debugging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Explaining the problems to another person </a:t>
            </a:r>
            <a:r>
              <a:rPr lang="en-US" altLang="en-US" sz="1800" dirty="0" smtClean="0">
                <a:sym typeface="Wingdings" panose="05000000000000000000" pitchFamily="2" charset="2"/>
              </a:rPr>
              <a:t> “Never mind; I see what’s wrong. Sorry to bother you.”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endParaRPr lang="en-US" altLang="en-US" sz="1800" dirty="0" smtClean="0"/>
          </a:p>
          <a:p>
            <a:pPr>
              <a:buSzTx/>
              <a:buFont typeface="Wingdings" panose="05000000000000000000" pitchFamily="2" charset="2"/>
              <a:buChar char="Ø"/>
            </a:pPr>
            <a:r>
              <a:rPr lang="en-US" altLang="en-US" dirty="0" smtClean="0"/>
              <a:t>Pair-Learning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Continuous reviews </a:t>
            </a:r>
            <a:r>
              <a:rPr lang="en-US" altLang="en-US" sz="1800" dirty="0" smtClean="0">
                <a:sym typeface="Wingdings" panose="05000000000000000000" pitchFamily="2" charset="2"/>
              </a:rPr>
              <a:t> learn from partners techniques, knowledge of language, domain, etc.</a:t>
            </a:r>
          </a:p>
          <a:p>
            <a:pPr lvl="1">
              <a:buClr>
                <a:schemeClr val="accent2"/>
              </a:buClr>
              <a:buSzTx/>
              <a:buFont typeface="Wingdings" panose="05000000000000000000" pitchFamily="2" charset="2"/>
              <a:buChar char="Ø"/>
            </a:pPr>
            <a:r>
              <a:rPr lang="en-US" altLang="en-US" sz="1800" dirty="0" smtClean="0">
                <a:sym typeface="Wingdings" panose="05000000000000000000" pitchFamily="2" charset="2"/>
              </a:rPr>
              <a:t>Take turns being the teacher and the student minute by minute</a:t>
            </a:r>
          </a:p>
          <a:p>
            <a:pPr lvl="1"/>
            <a:endParaRPr lang="en-US" altLang="en-US" sz="1800" dirty="0" smtClean="0"/>
          </a:p>
          <a:p>
            <a:endParaRPr lang="en-US" alt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37454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30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30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30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30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30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0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30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30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30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 means working together</a:t>
            </a:r>
            <a:endParaRPr lang="en-US" dirty="0"/>
          </a:p>
        </p:txBody>
      </p:sp>
      <p:pic>
        <p:nvPicPr>
          <p:cNvPr id="4" name="Picture 3" descr="dt030111dhc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57400"/>
            <a:ext cx="823719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 is an iterative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Iteration = two week cycle (1-3 weeks)</a:t>
            </a:r>
          </a:p>
          <a:p>
            <a:r>
              <a:rPr lang="en-US" dirty="0" smtClean="0"/>
              <a:t>Plan each iteration in an </a:t>
            </a:r>
            <a:r>
              <a:rPr lang="en-US" dirty="0" smtClean="0">
                <a:solidFill>
                  <a:schemeClr val="tx2"/>
                </a:solidFill>
              </a:rPr>
              <a:t>iteration meeting </a:t>
            </a:r>
            <a:r>
              <a:rPr lang="en-US" dirty="0" smtClean="0"/>
              <a:t>that is held at the beginning of the iteration</a:t>
            </a:r>
          </a:p>
          <a:p>
            <a:r>
              <a:rPr lang="en-US" dirty="0" smtClean="0"/>
              <a:t>Iteration is going to implement a set of </a:t>
            </a:r>
            <a:r>
              <a:rPr lang="en-US" sz="6500" dirty="0" smtClean="0">
                <a:solidFill>
                  <a:schemeClr val="tx2"/>
                </a:solidFill>
              </a:rPr>
              <a:t>user stories</a:t>
            </a:r>
            <a:endParaRPr lang="en-US" sz="6500" i="1" dirty="0" smtClean="0"/>
          </a:p>
          <a:p>
            <a:r>
              <a:rPr lang="en-US" dirty="0" smtClean="0"/>
              <a:t>Divide work into tasks small enough to finish in a day</a:t>
            </a:r>
          </a:p>
          <a:p>
            <a:r>
              <a:rPr lang="en-US" dirty="0" smtClean="0"/>
              <a:t>Each day, </a:t>
            </a:r>
            <a:r>
              <a:rPr lang="en-US" dirty="0" smtClean="0">
                <a:solidFill>
                  <a:schemeClr val="tx2"/>
                </a:solidFill>
              </a:rPr>
              <a:t>programmers work in pairs</a:t>
            </a:r>
            <a:r>
              <a:rPr lang="en-US" dirty="0" smtClean="0"/>
              <a:t> to finish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User Stories?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264" y="1600200"/>
            <a:ext cx="8240383" cy="4333875"/>
          </a:xfrm>
        </p:spPr>
        <p:txBody>
          <a:bodyPr>
            <a:normAutofit/>
          </a:bodyPr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sz="2800" dirty="0" smtClean="0"/>
              <a:t>A user story represents 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 feature </a:t>
            </a:r>
            <a:r>
              <a:rPr lang="en-US" altLang="en-US" dirty="0" smtClean="0">
                <a:solidFill>
                  <a:schemeClr val="tx2"/>
                </a:solidFill>
              </a:rPr>
              <a:t>customers want </a:t>
            </a:r>
            <a:r>
              <a:rPr lang="en-US" altLang="en-US" dirty="0" smtClean="0"/>
              <a:t>in the software</a:t>
            </a:r>
            <a:endParaRPr lang="en-US" altLang="en-US" sz="3200" dirty="0" smtClean="0"/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800" dirty="0" smtClean="0"/>
              <a:t>A user story is the smallest amount of information (</a:t>
            </a:r>
            <a:r>
              <a:rPr lang="en-US" altLang="en-US" sz="2800" dirty="0" smtClean="0">
                <a:solidFill>
                  <a:schemeClr val="tx2"/>
                </a:solidFill>
              </a:rPr>
              <a:t>a step</a:t>
            </a:r>
            <a:r>
              <a:rPr lang="en-US" altLang="en-US" sz="2800" dirty="0" smtClean="0"/>
              <a:t>) necessary to allow the customer to define (and steer) a path through the system</a:t>
            </a:r>
          </a:p>
          <a:p>
            <a:r>
              <a:rPr lang="en-US" altLang="en-US" sz="2800" dirty="0" smtClean="0"/>
              <a:t>Written by </a:t>
            </a:r>
            <a:r>
              <a:rPr lang="en-US" altLang="en-US" sz="2800" dirty="0" smtClean="0">
                <a:solidFill>
                  <a:schemeClr val="tx2"/>
                </a:solidFill>
              </a:rPr>
              <a:t>customers </a:t>
            </a:r>
            <a:r>
              <a:rPr lang="en-US" altLang="en-US" sz="2800" dirty="0" smtClean="0"/>
              <a:t>(through communication with developers), and not by developers (!)</a:t>
            </a:r>
          </a:p>
          <a:p>
            <a:r>
              <a:rPr lang="en-US" altLang="en-US" sz="2800" dirty="0" smtClean="0"/>
              <a:t>Typically written on </a:t>
            </a:r>
            <a:r>
              <a:rPr lang="en-US" altLang="en-US" sz="2800" dirty="0" smtClean="0">
                <a:solidFill>
                  <a:schemeClr val="tx2"/>
                </a:solidFill>
              </a:rPr>
              <a:t>index cards</a:t>
            </a:r>
          </a:p>
          <a:p>
            <a:endParaRPr lang="en-US" altLang="en-US" dirty="0" smtClean="0"/>
          </a:p>
          <a:p>
            <a:pPr algn="ctr">
              <a:buFont typeface="Wingdings 2" panose="05020102010507070707" pitchFamily="18" charset="2"/>
              <a:buNone/>
            </a:pPr>
            <a:endParaRPr lang="en-US" altLang="en-US" sz="2000" dirty="0" smtClean="0"/>
          </a:p>
        </p:txBody>
      </p:sp>
      <p:sp>
        <p:nvSpPr>
          <p:cNvPr id="4100" name="AutoShape 1028"/>
          <p:cNvSpPr>
            <a:spLocks noChangeArrowheads="1"/>
          </p:cNvSpPr>
          <p:nvPr/>
        </p:nvSpPr>
        <p:spPr bwMode="auto">
          <a:xfrm>
            <a:off x="3370592" y="5403395"/>
            <a:ext cx="3143250" cy="1447800"/>
          </a:xfrm>
          <a:prstGeom prst="hexagon">
            <a:avLst>
              <a:gd name="adj" fmla="val 48438"/>
              <a:gd name="vf" fmla="val 1154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System</a:t>
            </a:r>
          </a:p>
        </p:txBody>
      </p:sp>
      <p:grpSp>
        <p:nvGrpSpPr>
          <p:cNvPr id="4101" name="Group 1037"/>
          <p:cNvGrpSpPr>
            <a:grpSpLocks/>
          </p:cNvGrpSpPr>
          <p:nvPr/>
        </p:nvGrpSpPr>
        <p:grpSpPr bwMode="auto">
          <a:xfrm>
            <a:off x="3978963" y="5416322"/>
            <a:ext cx="1986862" cy="1460727"/>
            <a:chOff x="2244" y="1764"/>
            <a:chExt cx="1646" cy="1356"/>
          </a:xfrm>
        </p:grpSpPr>
        <p:sp>
          <p:nvSpPr>
            <p:cNvPr id="4103" name="Freeform 1030"/>
            <p:cNvSpPr>
              <a:spLocks/>
            </p:cNvSpPr>
            <p:nvPr/>
          </p:nvSpPr>
          <p:spPr bwMode="auto">
            <a:xfrm>
              <a:off x="2244" y="1764"/>
              <a:ext cx="340" cy="1356"/>
            </a:xfrm>
            <a:custGeom>
              <a:avLst/>
              <a:gdLst>
                <a:gd name="T0" fmla="*/ 60 w 340"/>
                <a:gd name="T1" fmla="*/ 0 h 1356"/>
                <a:gd name="T2" fmla="*/ 12 w 340"/>
                <a:gd name="T3" fmla="*/ 300 h 1356"/>
                <a:gd name="T4" fmla="*/ 132 w 340"/>
                <a:gd name="T5" fmla="*/ 396 h 1356"/>
                <a:gd name="T6" fmla="*/ 312 w 340"/>
                <a:gd name="T7" fmla="*/ 552 h 1356"/>
                <a:gd name="T8" fmla="*/ 300 w 340"/>
                <a:gd name="T9" fmla="*/ 816 h 1356"/>
                <a:gd name="T10" fmla="*/ 132 w 340"/>
                <a:gd name="T11" fmla="*/ 996 h 1356"/>
                <a:gd name="T12" fmla="*/ 288 w 340"/>
                <a:gd name="T13" fmla="*/ 1356 h 13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0"/>
                <a:gd name="T22" fmla="*/ 0 h 1356"/>
                <a:gd name="T23" fmla="*/ 340 w 340"/>
                <a:gd name="T24" fmla="*/ 1356 h 13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0" h="1356">
                  <a:moveTo>
                    <a:pt x="60" y="0"/>
                  </a:moveTo>
                  <a:cubicBezTo>
                    <a:pt x="30" y="117"/>
                    <a:pt x="0" y="234"/>
                    <a:pt x="12" y="300"/>
                  </a:cubicBezTo>
                  <a:cubicBezTo>
                    <a:pt x="24" y="366"/>
                    <a:pt x="82" y="354"/>
                    <a:pt x="132" y="396"/>
                  </a:cubicBezTo>
                  <a:cubicBezTo>
                    <a:pt x="182" y="438"/>
                    <a:pt x="284" y="482"/>
                    <a:pt x="312" y="552"/>
                  </a:cubicBezTo>
                  <a:cubicBezTo>
                    <a:pt x="340" y="622"/>
                    <a:pt x="330" y="742"/>
                    <a:pt x="300" y="816"/>
                  </a:cubicBezTo>
                  <a:cubicBezTo>
                    <a:pt x="270" y="890"/>
                    <a:pt x="134" y="906"/>
                    <a:pt x="132" y="996"/>
                  </a:cubicBezTo>
                  <a:cubicBezTo>
                    <a:pt x="130" y="1086"/>
                    <a:pt x="260" y="1296"/>
                    <a:pt x="288" y="135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4" name="Freeform 1031"/>
            <p:cNvSpPr>
              <a:spLocks/>
            </p:cNvSpPr>
            <p:nvPr/>
          </p:nvSpPr>
          <p:spPr bwMode="auto">
            <a:xfrm>
              <a:off x="2844" y="1764"/>
              <a:ext cx="338" cy="1344"/>
            </a:xfrm>
            <a:custGeom>
              <a:avLst/>
              <a:gdLst>
                <a:gd name="T0" fmla="*/ 168 w 338"/>
                <a:gd name="T1" fmla="*/ 0 h 1344"/>
                <a:gd name="T2" fmla="*/ 12 w 338"/>
                <a:gd name="T3" fmla="*/ 432 h 1344"/>
                <a:gd name="T4" fmla="*/ 240 w 338"/>
                <a:gd name="T5" fmla="*/ 624 h 1344"/>
                <a:gd name="T6" fmla="*/ 324 w 338"/>
                <a:gd name="T7" fmla="*/ 924 h 1344"/>
                <a:gd name="T8" fmla="*/ 156 w 338"/>
                <a:gd name="T9" fmla="*/ 1068 h 1344"/>
                <a:gd name="T10" fmla="*/ 108 w 338"/>
                <a:gd name="T11" fmla="*/ 1344 h 13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8"/>
                <a:gd name="T19" fmla="*/ 0 h 1344"/>
                <a:gd name="T20" fmla="*/ 338 w 338"/>
                <a:gd name="T21" fmla="*/ 1344 h 13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8" h="1344">
                  <a:moveTo>
                    <a:pt x="168" y="0"/>
                  </a:moveTo>
                  <a:cubicBezTo>
                    <a:pt x="84" y="164"/>
                    <a:pt x="0" y="328"/>
                    <a:pt x="12" y="432"/>
                  </a:cubicBezTo>
                  <a:cubicBezTo>
                    <a:pt x="24" y="536"/>
                    <a:pt x="188" y="542"/>
                    <a:pt x="240" y="624"/>
                  </a:cubicBezTo>
                  <a:cubicBezTo>
                    <a:pt x="292" y="706"/>
                    <a:pt x="338" y="850"/>
                    <a:pt x="324" y="924"/>
                  </a:cubicBezTo>
                  <a:cubicBezTo>
                    <a:pt x="310" y="998"/>
                    <a:pt x="192" y="998"/>
                    <a:pt x="156" y="1068"/>
                  </a:cubicBezTo>
                  <a:cubicBezTo>
                    <a:pt x="120" y="1138"/>
                    <a:pt x="118" y="1298"/>
                    <a:pt x="108" y="134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5" name="Freeform 1032"/>
            <p:cNvSpPr>
              <a:spLocks/>
            </p:cNvSpPr>
            <p:nvPr/>
          </p:nvSpPr>
          <p:spPr bwMode="auto">
            <a:xfrm>
              <a:off x="3408" y="1764"/>
              <a:ext cx="304" cy="1344"/>
            </a:xfrm>
            <a:custGeom>
              <a:avLst/>
              <a:gdLst>
                <a:gd name="T0" fmla="*/ 0 w 304"/>
                <a:gd name="T1" fmla="*/ 0 h 1344"/>
                <a:gd name="T2" fmla="*/ 288 w 304"/>
                <a:gd name="T3" fmla="*/ 444 h 1344"/>
                <a:gd name="T4" fmla="*/ 96 w 304"/>
                <a:gd name="T5" fmla="*/ 684 h 1344"/>
                <a:gd name="T6" fmla="*/ 192 w 304"/>
                <a:gd name="T7" fmla="*/ 1008 h 1344"/>
                <a:gd name="T8" fmla="*/ 168 w 304"/>
                <a:gd name="T9" fmla="*/ 1344 h 1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1344"/>
                <a:gd name="T17" fmla="*/ 304 w 304"/>
                <a:gd name="T18" fmla="*/ 1344 h 1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1344">
                  <a:moveTo>
                    <a:pt x="0" y="0"/>
                  </a:moveTo>
                  <a:cubicBezTo>
                    <a:pt x="136" y="165"/>
                    <a:pt x="272" y="330"/>
                    <a:pt x="288" y="444"/>
                  </a:cubicBezTo>
                  <a:cubicBezTo>
                    <a:pt x="304" y="558"/>
                    <a:pt x="112" y="590"/>
                    <a:pt x="96" y="684"/>
                  </a:cubicBezTo>
                  <a:cubicBezTo>
                    <a:pt x="80" y="778"/>
                    <a:pt x="180" y="898"/>
                    <a:pt x="192" y="1008"/>
                  </a:cubicBezTo>
                  <a:cubicBezTo>
                    <a:pt x="204" y="1118"/>
                    <a:pt x="186" y="1231"/>
                    <a:pt x="168" y="134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Freeform 1033"/>
            <p:cNvSpPr>
              <a:spLocks/>
            </p:cNvSpPr>
            <p:nvPr/>
          </p:nvSpPr>
          <p:spPr bwMode="auto">
            <a:xfrm>
              <a:off x="2448" y="1764"/>
              <a:ext cx="402" cy="1344"/>
            </a:xfrm>
            <a:custGeom>
              <a:avLst/>
              <a:gdLst>
                <a:gd name="T0" fmla="*/ 192 w 402"/>
                <a:gd name="T1" fmla="*/ 0 h 1344"/>
                <a:gd name="T2" fmla="*/ 12 w 402"/>
                <a:gd name="T3" fmla="*/ 228 h 1344"/>
                <a:gd name="T4" fmla="*/ 264 w 402"/>
                <a:gd name="T5" fmla="*/ 468 h 1344"/>
                <a:gd name="T6" fmla="*/ 372 w 402"/>
                <a:gd name="T7" fmla="*/ 828 h 1344"/>
                <a:gd name="T8" fmla="*/ 84 w 402"/>
                <a:gd name="T9" fmla="*/ 1344 h 1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2"/>
                <a:gd name="T16" fmla="*/ 0 h 1344"/>
                <a:gd name="T17" fmla="*/ 402 w 402"/>
                <a:gd name="T18" fmla="*/ 1344 h 1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2" h="1344">
                  <a:moveTo>
                    <a:pt x="192" y="0"/>
                  </a:moveTo>
                  <a:cubicBezTo>
                    <a:pt x="96" y="75"/>
                    <a:pt x="0" y="150"/>
                    <a:pt x="12" y="228"/>
                  </a:cubicBezTo>
                  <a:cubicBezTo>
                    <a:pt x="24" y="306"/>
                    <a:pt x="204" y="368"/>
                    <a:pt x="264" y="468"/>
                  </a:cubicBezTo>
                  <a:cubicBezTo>
                    <a:pt x="324" y="568"/>
                    <a:pt x="402" y="682"/>
                    <a:pt x="372" y="828"/>
                  </a:cubicBezTo>
                  <a:cubicBezTo>
                    <a:pt x="342" y="974"/>
                    <a:pt x="213" y="1159"/>
                    <a:pt x="84" y="134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Freeform 1034"/>
            <p:cNvSpPr>
              <a:spLocks/>
            </p:cNvSpPr>
            <p:nvPr/>
          </p:nvSpPr>
          <p:spPr bwMode="auto">
            <a:xfrm>
              <a:off x="3042" y="1764"/>
              <a:ext cx="410" cy="1344"/>
            </a:xfrm>
            <a:custGeom>
              <a:avLst/>
              <a:gdLst>
                <a:gd name="T0" fmla="*/ 186 w 410"/>
                <a:gd name="T1" fmla="*/ 0 h 1344"/>
                <a:gd name="T2" fmla="*/ 18 w 410"/>
                <a:gd name="T3" fmla="*/ 396 h 1344"/>
                <a:gd name="T4" fmla="*/ 294 w 410"/>
                <a:gd name="T5" fmla="*/ 636 h 1344"/>
                <a:gd name="T6" fmla="*/ 390 w 410"/>
                <a:gd name="T7" fmla="*/ 888 h 1344"/>
                <a:gd name="T8" fmla="*/ 174 w 410"/>
                <a:gd name="T9" fmla="*/ 1344 h 1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0"/>
                <a:gd name="T16" fmla="*/ 0 h 1344"/>
                <a:gd name="T17" fmla="*/ 410 w 410"/>
                <a:gd name="T18" fmla="*/ 1344 h 1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0" h="1344">
                  <a:moveTo>
                    <a:pt x="186" y="0"/>
                  </a:moveTo>
                  <a:cubicBezTo>
                    <a:pt x="93" y="145"/>
                    <a:pt x="0" y="290"/>
                    <a:pt x="18" y="396"/>
                  </a:cubicBezTo>
                  <a:cubicBezTo>
                    <a:pt x="36" y="502"/>
                    <a:pt x="232" y="554"/>
                    <a:pt x="294" y="636"/>
                  </a:cubicBezTo>
                  <a:cubicBezTo>
                    <a:pt x="356" y="718"/>
                    <a:pt x="410" y="770"/>
                    <a:pt x="390" y="888"/>
                  </a:cubicBezTo>
                  <a:cubicBezTo>
                    <a:pt x="370" y="1006"/>
                    <a:pt x="212" y="1268"/>
                    <a:pt x="174" y="1344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Freeform 1035"/>
            <p:cNvSpPr>
              <a:spLocks/>
            </p:cNvSpPr>
            <p:nvPr/>
          </p:nvSpPr>
          <p:spPr bwMode="auto">
            <a:xfrm>
              <a:off x="3564" y="1776"/>
              <a:ext cx="326" cy="1332"/>
            </a:xfrm>
            <a:custGeom>
              <a:avLst/>
              <a:gdLst>
                <a:gd name="T0" fmla="*/ 0 w 326"/>
                <a:gd name="T1" fmla="*/ 0 h 1332"/>
                <a:gd name="T2" fmla="*/ 312 w 326"/>
                <a:gd name="T3" fmla="*/ 372 h 1332"/>
                <a:gd name="T4" fmla="*/ 84 w 326"/>
                <a:gd name="T5" fmla="*/ 732 h 1332"/>
                <a:gd name="T6" fmla="*/ 156 w 326"/>
                <a:gd name="T7" fmla="*/ 1104 h 1332"/>
                <a:gd name="T8" fmla="*/ 0 w 326"/>
                <a:gd name="T9" fmla="*/ 1332 h 1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6"/>
                <a:gd name="T16" fmla="*/ 0 h 1332"/>
                <a:gd name="T17" fmla="*/ 326 w 326"/>
                <a:gd name="T18" fmla="*/ 1332 h 13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6" h="1332">
                  <a:moveTo>
                    <a:pt x="0" y="0"/>
                  </a:moveTo>
                  <a:cubicBezTo>
                    <a:pt x="149" y="125"/>
                    <a:pt x="298" y="250"/>
                    <a:pt x="312" y="372"/>
                  </a:cubicBezTo>
                  <a:cubicBezTo>
                    <a:pt x="326" y="494"/>
                    <a:pt x="110" y="610"/>
                    <a:pt x="84" y="732"/>
                  </a:cubicBezTo>
                  <a:cubicBezTo>
                    <a:pt x="58" y="854"/>
                    <a:pt x="170" y="1004"/>
                    <a:pt x="156" y="1104"/>
                  </a:cubicBezTo>
                  <a:cubicBezTo>
                    <a:pt x="142" y="1204"/>
                    <a:pt x="71" y="1268"/>
                    <a:pt x="0" y="133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2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842996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Writing User Stories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dirty="0" smtClean="0"/>
              <a:t>Materials</a:t>
            </a:r>
          </a:p>
          <a:p>
            <a:pPr lvl="1"/>
            <a:r>
              <a:rPr lang="en-US" altLang="en-US" sz="2400" dirty="0" smtClean="0"/>
              <a:t>A stack of blank index cards</a:t>
            </a:r>
          </a:p>
          <a:p>
            <a:pPr lvl="1"/>
            <a:r>
              <a:rPr lang="en-US" altLang="en-US" sz="2400" dirty="0" smtClean="0"/>
              <a:t>Pens or pencils</a:t>
            </a:r>
          </a:p>
          <a:p>
            <a:pPr lvl="1"/>
            <a:r>
              <a:rPr lang="en-US" altLang="en-US" sz="2400" dirty="0" smtClean="0"/>
              <a:t>Rubber bands</a:t>
            </a:r>
            <a:endParaRPr lang="en-US" altLang="en-US" dirty="0" smtClean="0"/>
          </a:p>
          <a:p>
            <a:r>
              <a:rPr lang="en-US" altLang="en-US" dirty="0" smtClean="0"/>
              <a:t>Start with a goal of the system (e.g., “Applicant submits a loan application.”)</a:t>
            </a:r>
          </a:p>
          <a:p>
            <a:r>
              <a:rPr lang="en-US" altLang="en-US" dirty="0" smtClean="0"/>
              <a:t>Think about the steps that the user takes as he/she does the activity</a:t>
            </a:r>
          </a:p>
          <a:p>
            <a:r>
              <a:rPr lang="en-US" altLang="en-US" dirty="0" smtClean="0"/>
              <a:t>Write no more than one step on each card</a:t>
            </a:r>
          </a:p>
        </p:txBody>
      </p:sp>
      <p:sp>
        <p:nvSpPr>
          <p:cNvPr id="5124" name="Footer Placeholder 3"/>
          <p:cNvSpPr txBox="1">
            <a:spLocks/>
          </p:cNvSpPr>
          <p:nvPr/>
        </p:nvSpPr>
        <p:spPr bwMode="auto">
          <a:xfrm>
            <a:off x="7391400" y="647700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/>
              <a:t>© Randy Miller</a:t>
            </a:r>
          </a:p>
        </p:txBody>
      </p:sp>
      <p:sp>
        <p:nvSpPr>
          <p:cNvPr id="5125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362639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81445" y="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 of a User Story</a:t>
            </a:r>
          </a:p>
        </p:txBody>
      </p:sp>
      <p:sp>
        <p:nvSpPr>
          <p:cNvPr id="614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915400" cy="4333875"/>
          </a:xfrm>
        </p:spPr>
        <p:txBody>
          <a:bodyPr>
            <a:normAutofit/>
          </a:bodyPr>
          <a:lstStyle/>
          <a:p>
            <a:r>
              <a:rPr lang="en-US" altLang="en-US" sz="2800" dirty="0" smtClean="0"/>
              <a:t>Title: 2-3 words</a:t>
            </a:r>
          </a:p>
          <a:p>
            <a:r>
              <a:rPr lang="en-US" altLang="en-US" sz="2800" dirty="0" smtClean="0"/>
              <a:t>Acceptance test (unique identifier)</a:t>
            </a:r>
          </a:p>
          <a:p>
            <a:r>
              <a:rPr lang="en-US" altLang="en-US" sz="2800" dirty="0" smtClean="0"/>
              <a:t>Priority: 1-2-3 (1 most important)</a:t>
            </a:r>
          </a:p>
          <a:p>
            <a:r>
              <a:rPr lang="en-US" altLang="en-US" sz="2800" dirty="0" smtClean="0"/>
              <a:t>Story points (can mean #days of </a:t>
            </a:r>
            <a:r>
              <a:rPr lang="en-US" altLang="en-US" sz="2800" dirty="0" smtClean="0">
                <a:solidFill>
                  <a:schemeClr val="tx2"/>
                </a:solidFill>
              </a:rPr>
              <a:t>ideal</a:t>
            </a:r>
            <a:r>
              <a:rPr lang="en-US" altLang="en-US" sz="2800" dirty="0" smtClean="0"/>
              <a:t> development time, i.e., no distractions or working on other things)</a:t>
            </a:r>
          </a:p>
          <a:p>
            <a:r>
              <a:rPr lang="en-US" altLang="en-US" sz="2800" dirty="0" smtClean="0"/>
              <a:t>Description: 1-2 sentences (a single step towards achieving the goal)</a:t>
            </a:r>
          </a:p>
        </p:txBody>
      </p:sp>
      <p:sp>
        <p:nvSpPr>
          <p:cNvPr id="615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9600"/>
            <a:ext cx="8305800" cy="258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110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Ex. Acceptance Test for a Story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71" name="Text Box 2051"/>
          <p:cNvSpPr txBox="1">
            <a:spLocks noChangeArrowheads="1"/>
          </p:cNvSpPr>
          <p:nvPr/>
        </p:nvSpPr>
        <p:spPr bwMode="auto">
          <a:xfrm>
            <a:off x="2057400" y="1828800"/>
            <a:ext cx="5105400" cy="17543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u="sng" dirty="0"/>
              <a:t>Create Receipt                      </a:t>
            </a:r>
          </a:p>
          <a:p>
            <a:pPr>
              <a:spcBef>
                <a:spcPct val="50000"/>
              </a:spcBef>
            </a:pPr>
            <a:r>
              <a:rPr lang="en-US" altLang="en-US" sz="2400" dirty="0">
                <a:latin typeface="Comic Sans MS" panose="030F0702030302020204" pitchFamily="66" charset="0"/>
              </a:rPr>
              <a:t>Keep a running receipt with a short description of each scanned item and its </a:t>
            </a:r>
            <a:r>
              <a:rPr lang="en-US" altLang="en-US" sz="2400" dirty="0" smtClean="0">
                <a:latin typeface="Comic Sans MS" panose="030F0702030302020204" pitchFamily="66" charset="0"/>
              </a:rPr>
              <a:t>price</a:t>
            </a:r>
            <a:endParaRPr lang="en-US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19150" y="4432979"/>
            <a:ext cx="7696200" cy="1905000"/>
          </a:xfrm>
          <a:prstGeom prst="rect">
            <a:avLst/>
          </a:prstGeom>
          <a:ln cap="flat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 2" pitchFamily="18" charset="2"/>
              <a:buNone/>
              <a:defRPr/>
            </a:pPr>
            <a:r>
              <a:rPr lang="en-US" sz="2000" kern="0" dirty="0">
                <a:latin typeface="+mn-lt"/>
              </a:rPr>
              <a:t>Setup: The cashier has a new customer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 2" pitchFamily="18" charset="2"/>
              <a:buNone/>
              <a:defRPr/>
            </a:pPr>
            <a:r>
              <a:rPr lang="en-US" sz="2000" kern="0" dirty="0">
                <a:latin typeface="+mn-lt"/>
              </a:rPr>
              <a:t>Operation: The cashier scans three cans of beans </a:t>
            </a:r>
            <a:r>
              <a:rPr lang="en-US" sz="2000" kern="0" dirty="0" smtClean="0">
                <a:latin typeface="+mn-lt"/>
              </a:rPr>
              <a:t>at $0.99</a:t>
            </a:r>
            <a:r>
              <a:rPr lang="en-US" sz="2000" kern="0" dirty="0">
                <a:latin typeface="+mn-lt"/>
              </a:rPr>
              <a:t>, two pounds of spinach </a:t>
            </a:r>
            <a:r>
              <a:rPr lang="en-US" sz="2000" kern="0" dirty="0" smtClean="0">
                <a:latin typeface="+mn-lt"/>
              </a:rPr>
              <a:t>at $0.59/</a:t>
            </a:r>
            <a:r>
              <a:rPr lang="en-US" sz="2000" kern="0" dirty="0" err="1" smtClean="0">
                <a:latin typeface="+mn-lt"/>
              </a:rPr>
              <a:t>lb</a:t>
            </a:r>
            <a:r>
              <a:rPr lang="en-US" sz="2000" kern="0" dirty="0">
                <a:latin typeface="+mn-lt"/>
              </a:rPr>
              <a:t>, and a toothbrush </a:t>
            </a:r>
            <a:r>
              <a:rPr lang="en-US" sz="2000" kern="0" dirty="0" smtClean="0">
                <a:latin typeface="+mn-lt"/>
              </a:rPr>
              <a:t>at $1.99</a:t>
            </a:r>
            <a:endParaRPr lang="en-US" sz="2000" kern="0" dirty="0"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 2" pitchFamily="18" charset="2"/>
              <a:buNone/>
              <a:defRPr/>
            </a:pPr>
            <a:r>
              <a:rPr lang="en-US" sz="2000" kern="0" dirty="0">
                <a:latin typeface="+mn-lt"/>
              </a:rPr>
              <a:t>Verify: The receipt has all of the scanned items and their correctly listed prices</a:t>
            </a:r>
          </a:p>
        </p:txBody>
      </p:sp>
      <p:sp>
        <p:nvSpPr>
          <p:cNvPr id="7173" name="Footer Placeholder 3"/>
          <p:cNvSpPr txBox="1">
            <a:spLocks/>
          </p:cNvSpPr>
          <p:nvPr/>
        </p:nvSpPr>
        <p:spPr bwMode="auto">
          <a:xfrm>
            <a:off x="7391400" y="647700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/>
              <a:t>© Randy Miller</a:t>
            </a:r>
          </a:p>
        </p:txBody>
      </p:sp>
      <p:sp>
        <p:nvSpPr>
          <p:cNvPr id="717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2013" y="403860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createReceipt1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4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traditional waterfall process?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eXtreme</a:t>
            </a:r>
            <a:r>
              <a:rPr lang="en-US" dirty="0" smtClean="0"/>
              <a:t> Programming (XP)?</a:t>
            </a:r>
          </a:p>
          <a:p>
            <a:r>
              <a:rPr lang="en-US" dirty="0" smtClean="0"/>
              <a:t>How extremely does XP differ?</a:t>
            </a:r>
          </a:p>
          <a:p>
            <a:r>
              <a:rPr lang="en-US" dirty="0" smtClean="0"/>
              <a:t>When (not) to use XP?</a:t>
            </a:r>
          </a:p>
        </p:txBody>
      </p:sp>
    </p:spTree>
    <p:extLst>
      <p:ext uri="{BB962C8B-B14F-4D97-AF65-F5344CB8AC3E}">
        <p14:creationId xmlns:p14="http://schemas.microsoft.com/office/powerpoint/2010/main" val="253562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 is an iterative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1594022"/>
            <a:ext cx="7543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Iteration = two week cycle (1-3 weeks)</a:t>
            </a:r>
          </a:p>
          <a:p>
            <a:pPr marL="0" indent="0">
              <a:buNone/>
            </a:pPr>
            <a:r>
              <a:rPr lang="en-US" sz="5400" b="1" dirty="0" smtClean="0">
                <a:solidFill>
                  <a:schemeClr val="tx2"/>
                </a:solidFill>
              </a:rPr>
              <a:t>Plan</a:t>
            </a:r>
            <a:r>
              <a:rPr lang="en-US" sz="5400" b="1" dirty="0" smtClean="0"/>
              <a:t> </a:t>
            </a:r>
            <a:r>
              <a:rPr lang="en-US" dirty="0" smtClean="0"/>
              <a:t>each iteration in an iteration meeting that is held at the start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dirty="0" smtClean="0"/>
              <a:t>Iteration is going to implement a set of </a:t>
            </a:r>
            <a:r>
              <a:rPr lang="en-US" dirty="0">
                <a:solidFill>
                  <a:schemeClr val="tx2"/>
                </a:solidFill>
              </a:rPr>
              <a:t>user stories</a:t>
            </a:r>
          </a:p>
          <a:p>
            <a:r>
              <a:rPr lang="en-US" dirty="0" smtClean="0"/>
              <a:t>Divide work into tasks small enough to finish in a day</a:t>
            </a:r>
          </a:p>
          <a:p>
            <a:r>
              <a:rPr lang="en-US" dirty="0" smtClean="0"/>
              <a:t>Each day, </a:t>
            </a:r>
            <a:r>
              <a:rPr lang="en-US" dirty="0" smtClean="0">
                <a:solidFill>
                  <a:schemeClr val="tx2"/>
                </a:solidFill>
              </a:rPr>
              <a:t>programmers work in pairs</a:t>
            </a:r>
            <a:r>
              <a:rPr lang="en-US" dirty="0" smtClean="0"/>
              <a:t> to finish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Estimating size:  concepts 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94855" y="1750435"/>
            <a:ext cx="8305800" cy="44196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u="sng" dirty="0" smtClean="0">
                <a:solidFill>
                  <a:schemeClr val="tx2"/>
                </a:solidFill>
              </a:rPr>
              <a:t>Story point</a:t>
            </a:r>
            <a:r>
              <a:rPr lang="en-US" altLang="en-US" dirty="0" smtClean="0"/>
              <a:t>:  unit of measure for expressing the overall size of a user story, feature, or other piece of work.  The raw value of a story point is unimportant.  What matters are the relative values.</a:t>
            </a:r>
          </a:p>
          <a:p>
            <a:pPr lvl="1"/>
            <a:r>
              <a:rPr lang="en-US" altLang="en-US" sz="2000" dirty="0" smtClean="0"/>
              <a:t>Related to how hard it is and how much of it there is</a:t>
            </a:r>
          </a:p>
          <a:p>
            <a:pPr lvl="1"/>
            <a:r>
              <a:rPr lang="en-US" altLang="en-US" sz="2000" u="sng" dirty="0" smtClean="0"/>
              <a:t>NOT</a:t>
            </a:r>
            <a:r>
              <a:rPr lang="en-US" altLang="en-US" sz="2000" dirty="0" smtClean="0"/>
              <a:t> related to amount of time or # of people</a:t>
            </a:r>
          </a:p>
          <a:p>
            <a:pPr lvl="1"/>
            <a:r>
              <a:rPr lang="en-US" altLang="en-US" sz="2000" dirty="0" err="1" smtClean="0"/>
              <a:t>Unitless</a:t>
            </a:r>
            <a:r>
              <a:rPr lang="en-US" altLang="en-US" sz="2000" dirty="0" smtClean="0"/>
              <a:t>, but numerically-meaningful  </a:t>
            </a:r>
          </a:p>
          <a:p>
            <a:r>
              <a:rPr lang="en-US" altLang="en-US" u="sng" dirty="0" smtClean="0">
                <a:solidFill>
                  <a:schemeClr val="tx2"/>
                </a:solidFill>
              </a:rPr>
              <a:t>Ideal time</a:t>
            </a:r>
            <a:r>
              <a:rPr lang="en-US" altLang="en-US" dirty="0" smtClean="0"/>
              <a:t>:  the amount of time “something” takes when stripped of all peripheral activities</a:t>
            </a:r>
          </a:p>
          <a:p>
            <a:pPr lvl="1"/>
            <a:r>
              <a:rPr lang="en-US" altLang="en-US" sz="2000" dirty="0" smtClean="0"/>
              <a:t>Example:  American football game = 60 minutes</a:t>
            </a:r>
          </a:p>
          <a:p>
            <a:r>
              <a:rPr lang="en-US" altLang="en-US" u="sng" dirty="0" smtClean="0">
                <a:solidFill>
                  <a:schemeClr val="tx2"/>
                </a:solidFill>
              </a:rPr>
              <a:t>Elapsed time</a:t>
            </a:r>
            <a:r>
              <a:rPr lang="en-US" altLang="en-US" dirty="0" smtClean="0"/>
              <a:t>: the amount of time that passes on the clock to do “something” </a:t>
            </a:r>
          </a:p>
          <a:p>
            <a:pPr lvl="1"/>
            <a:r>
              <a:rPr lang="en-US" altLang="en-US" sz="2000" dirty="0" smtClean="0"/>
              <a:t>Example:  American football game = 3 hours</a:t>
            </a:r>
          </a:p>
          <a:p>
            <a:r>
              <a:rPr lang="en-US" altLang="en-US" u="sng" dirty="0" smtClean="0">
                <a:solidFill>
                  <a:schemeClr val="tx2"/>
                </a:solidFill>
              </a:rPr>
              <a:t>Velocity</a:t>
            </a:r>
            <a:r>
              <a:rPr lang="en-US" altLang="en-US" dirty="0" smtClean="0"/>
              <a:t>:   measure of a team’s rate of progress</a:t>
            </a: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412954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Priorities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724400"/>
          </a:xfrm>
        </p:spPr>
        <p:txBody>
          <a:bodyPr>
            <a:noAutofit/>
          </a:bodyPr>
          <a:lstStyle/>
          <a:p>
            <a:r>
              <a:rPr lang="en-US" altLang="en-US" sz="3600" dirty="0" smtClean="0"/>
              <a:t>High</a:t>
            </a:r>
          </a:p>
          <a:p>
            <a:pPr lvl="1"/>
            <a:r>
              <a:rPr lang="en-US" altLang="en-US" dirty="0" smtClean="0"/>
              <a:t>“Give us these stories to provide a minimal working system.”</a:t>
            </a:r>
          </a:p>
          <a:p>
            <a:r>
              <a:rPr lang="en-US" altLang="en-US" sz="3600" dirty="0" smtClean="0"/>
              <a:t>Medium </a:t>
            </a:r>
          </a:p>
          <a:p>
            <a:pPr lvl="1"/>
            <a:r>
              <a:rPr lang="en-US" altLang="en-US" dirty="0" smtClean="0"/>
              <a:t>“We need these stories to complete this system.”</a:t>
            </a:r>
            <a:endParaRPr lang="en-US" altLang="en-US" sz="3200" dirty="0" smtClean="0"/>
          </a:p>
          <a:p>
            <a:r>
              <a:rPr lang="en-US" altLang="en-US" sz="3600" dirty="0" smtClean="0"/>
              <a:t>Low</a:t>
            </a:r>
          </a:p>
          <a:p>
            <a:pPr lvl="1"/>
            <a:r>
              <a:rPr lang="en-US" altLang="en-US" dirty="0" smtClean="0"/>
              <a:t>“Bells and whistles? Which stories can come later?”</a:t>
            </a:r>
          </a:p>
        </p:txBody>
      </p:sp>
      <p:sp>
        <p:nvSpPr>
          <p:cNvPr id="6148" name="Footer Placeholder 3"/>
          <p:cNvSpPr txBox="1">
            <a:spLocks/>
          </p:cNvSpPr>
          <p:nvPr/>
        </p:nvSpPr>
        <p:spPr bwMode="auto">
          <a:xfrm>
            <a:off x="7391400" y="647700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 dirty="0"/>
              <a:t>© Randy Miller</a:t>
            </a:r>
          </a:p>
        </p:txBody>
      </p:sp>
      <p:sp>
        <p:nvSpPr>
          <p:cNvPr id="6149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10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3302176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altLang="en-US" smtClean="0"/>
              <a:t>Coming up with the plan</a:t>
            </a:r>
          </a:p>
        </p:txBody>
      </p:sp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228600" y="1447800"/>
            <a:ext cx="1981200" cy="40386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685800" y="1600200"/>
            <a:ext cx="99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Desired </a:t>
            </a:r>
          </a:p>
          <a:p>
            <a:r>
              <a:rPr lang="en-US" altLang="en-US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2286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2514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66800" y="2667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3352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3505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38200" y="3657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4495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" y="4648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8200" y="4800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82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76600"/>
            <a:ext cx="914400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8208" name="Straight Connector 27"/>
          <p:cNvCxnSpPr>
            <a:cxnSpLocks noChangeShapeType="1"/>
          </p:cNvCxnSpPr>
          <p:nvPr/>
        </p:nvCxnSpPr>
        <p:spPr bwMode="auto">
          <a:xfrm>
            <a:off x="2209800" y="4267200"/>
            <a:ext cx="990600" cy="15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20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6019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  <p:pic>
        <p:nvPicPr>
          <p:cNvPr id="82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209800"/>
            <a:ext cx="1057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85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Estimating story points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4333875"/>
          </a:xfrm>
        </p:spPr>
        <p:txBody>
          <a:bodyPr/>
          <a:lstStyle/>
          <a:p>
            <a:r>
              <a:rPr lang="en-US" altLang="en-US" dirty="0" smtClean="0"/>
              <a:t>Choose a medium-size story and assign it a “5”</a:t>
            </a:r>
          </a:p>
          <a:p>
            <a:r>
              <a:rPr lang="en-US" altLang="en-US" dirty="0" smtClean="0"/>
              <a:t>Estimate other stories relative to that</a:t>
            </a:r>
          </a:p>
          <a:p>
            <a:pPr lvl="1"/>
            <a:r>
              <a:rPr lang="en-US" altLang="en-US" sz="2000" dirty="0" smtClean="0"/>
              <a:t>Twice as big</a:t>
            </a:r>
          </a:p>
          <a:p>
            <a:pPr lvl="1"/>
            <a:r>
              <a:rPr lang="en-US" altLang="en-US" sz="2000" dirty="0" smtClean="0"/>
              <a:t>Half as big</a:t>
            </a:r>
          </a:p>
          <a:p>
            <a:pPr lvl="1"/>
            <a:r>
              <a:rPr lang="en-US" altLang="en-US" sz="2000" dirty="0" smtClean="0"/>
              <a:t>Almost but not quite as big</a:t>
            </a:r>
          </a:p>
          <a:p>
            <a:pPr lvl="1"/>
            <a:r>
              <a:rPr lang="en-US" altLang="en-US" sz="2000" dirty="0" smtClean="0"/>
              <a:t>A little bit bigger</a:t>
            </a:r>
          </a:p>
          <a:p>
            <a:r>
              <a:rPr lang="en-US" altLang="en-US" dirty="0" smtClean="0"/>
              <a:t>Only values:</a:t>
            </a:r>
          </a:p>
          <a:p>
            <a:pPr lvl="1"/>
            <a:r>
              <a:rPr lang="en-US" altLang="en-US" dirty="0" smtClean="0"/>
              <a:t>0, 1, 2, 3, 5, 8, 13, 20, 40, 100</a:t>
            </a:r>
          </a:p>
        </p:txBody>
      </p:sp>
      <p:cxnSp>
        <p:nvCxnSpPr>
          <p:cNvPr id="10246" name="Straight Connector 6"/>
          <p:cNvCxnSpPr>
            <a:cxnSpLocks noChangeShapeType="1"/>
          </p:cNvCxnSpPr>
          <p:nvPr/>
        </p:nvCxnSpPr>
        <p:spPr bwMode="auto">
          <a:xfrm rot="5400000">
            <a:off x="2933701" y="5599113"/>
            <a:ext cx="1143000" cy="3175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838200" y="5942013"/>
            <a:ext cx="2460625" cy="708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BF"/>
                </a:solidFill>
              </a:rPr>
              <a:t>Near term iteration</a:t>
            </a:r>
          </a:p>
          <a:p>
            <a:pPr>
              <a:defRPr/>
            </a:pPr>
            <a:r>
              <a:rPr lang="en-US" sz="2000">
                <a:solidFill>
                  <a:srgbClr val="0000BF"/>
                </a:solidFill>
              </a:rPr>
              <a:t>       “stories”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3800" y="5942013"/>
            <a:ext cx="2895600" cy="7080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00BF"/>
                </a:solidFill>
              </a:rPr>
              <a:t>A few iterations away</a:t>
            </a:r>
          </a:p>
          <a:p>
            <a:pPr>
              <a:defRPr/>
            </a:pPr>
            <a:r>
              <a:rPr lang="en-US" sz="2000">
                <a:solidFill>
                  <a:srgbClr val="0000BF"/>
                </a:solidFill>
              </a:rPr>
              <a:t>           “epic”</a:t>
            </a:r>
          </a:p>
        </p:txBody>
      </p:sp>
      <p:sp>
        <p:nvSpPr>
          <p:cNvPr id="9223" name="TextBox 3"/>
          <p:cNvSpPr txBox="1">
            <a:spLocks noChangeArrowheads="1"/>
          </p:cNvSpPr>
          <p:nvPr/>
        </p:nvSpPr>
        <p:spPr bwMode="auto">
          <a:xfrm>
            <a:off x="31173" y="6570807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2487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Estimating ideal days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610600" cy="433387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Ideal days vs. elapsed time in software development</a:t>
            </a:r>
          </a:p>
          <a:p>
            <a:pPr lvl="1"/>
            <a:r>
              <a:rPr lang="en-US" altLang="en-US" sz="2000" dirty="0" smtClean="0"/>
              <a:t>Supporting current release</a:t>
            </a:r>
          </a:p>
          <a:p>
            <a:pPr lvl="1"/>
            <a:r>
              <a:rPr lang="en-US" altLang="en-US" sz="2000" dirty="0" smtClean="0"/>
              <a:t>Sick time</a:t>
            </a:r>
          </a:p>
          <a:p>
            <a:pPr lvl="1"/>
            <a:r>
              <a:rPr lang="en-US" altLang="en-US" sz="2000" dirty="0" smtClean="0"/>
              <a:t>Meetings </a:t>
            </a:r>
          </a:p>
          <a:p>
            <a:pPr lvl="1"/>
            <a:r>
              <a:rPr lang="en-US" altLang="en-US" sz="2000" dirty="0" smtClean="0"/>
              <a:t>Demonstrations</a:t>
            </a:r>
          </a:p>
          <a:p>
            <a:pPr lvl="1"/>
            <a:r>
              <a:rPr lang="en-US" altLang="en-US" sz="2000" dirty="0" smtClean="0"/>
              <a:t>Personal issues</a:t>
            </a:r>
          </a:p>
          <a:p>
            <a:pPr lvl="1"/>
            <a:r>
              <a:rPr lang="en-US" altLang="en-US" sz="2000" dirty="0" smtClean="0"/>
              <a:t>Phone calls</a:t>
            </a:r>
          </a:p>
          <a:p>
            <a:pPr lvl="1"/>
            <a:r>
              <a:rPr lang="en-US" altLang="en-US" sz="2000" dirty="0" smtClean="0"/>
              <a:t>. . . .</a:t>
            </a:r>
          </a:p>
          <a:p>
            <a:r>
              <a:rPr lang="en-US" altLang="en-US" dirty="0" smtClean="0"/>
              <a:t>When estimating ideal days, assume:</a:t>
            </a:r>
          </a:p>
          <a:p>
            <a:pPr lvl="1"/>
            <a:r>
              <a:rPr lang="en-US" altLang="en-US" sz="2000" dirty="0" smtClean="0"/>
              <a:t>The story being estimated is the only thing you’ll work on</a:t>
            </a:r>
          </a:p>
          <a:p>
            <a:pPr lvl="1"/>
            <a:r>
              <a:rPr lang="en-US" altLang="en-US" sz="2000" dirty="0" smtClean="0"/>
              <a:t>Everything you need will be on hand when you start</a:t>
            </a:r>
          </a:p>
          <a:p>
            <a:pPr lvl="1"/>
            <a:r>
              <a:rPr lang="en-US" altLang="en-US" sz="2000" dirty="0" smtClean="0"/>
              <a:t>There will be no interruptions</a:t>
            </a:r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20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Ideal days vs. Story points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077200" cy="4333875"/>
          </a:xfrm>
        </p:spPr>
        <p:txBody>
          <a:bodyPr/>
          <a:lstStyle/>
          <a:p>
            <a:r>
              <a:rPr lang="en-US" altLang="en-US" dirty="0" smtClean="0"/>
              <a:t>Favoring story points:</a:t>
            </a:r>
          </a:p>
          <a:p>
            <a:pPr lvl="1"/>
            <a:r>
              <a:rPr lang="en-US" altLang="en-US" sz="2000" dirty="0" smtClean="0"/>
              <a:t>Help drive cross-functional behavior</a:t>
            </a:r>
          </a:p>
          <a:p>
            <a:pPr lvl="1"/>
            <a:r>
              <a:rPr lang="en-US" altLang="en-US" sz="2000" dirty="0" smtClean="0"/>
              <a:t>Do not decay (change based on experience)</a:t>
            </a:r>
          </a:p>
          <a:p>
            <a:pPr lvl="1"/>
            <a:r>
              <a:rPr lang="en-US" altLang="en-US" sz="2000" dirty="0" smtClean="0"/>
              <a:t>Are a pure measure of size (focus on feature, not person)</a:t>
            </a:r>
          </a:p>
          <a:p>
            <a:pPr lvl="1"/>
            <a:r>
              <a:rPr lang="en-US" altLang="en-US" sz="2000" dirty="0" smtClean="0"/>
              <a:t>Estimation is typically faster in the long run</a:t>
            </a:r>
          </a:p>
          <a:p>
            <a:pPr lvl="1"/>
            <a:r>
              <a:rPr lang="en-US" altLang="en-US" sz="2000" dirty="0" smtClean="0"/>
              <a:t>My ideal days are not your ideal days (focus on person and their speed </a:t>
            </a:r>
            <a:r>
              <a:rPr lang="en-US" altLang="en-US" sz="2000" dirty="0" smtClean="0">
                <a:sym typeface="Wingdings" panose="05000000000000000000" pitchFamily="2" charset="2"/>
              </a:rPr>
              <a:t>)</a:t>
            </a:r>
            <a:endParaRPr lang="en-US" altLang="en-US" sz="2000" dirty="0" smtClean="0"/>
          </a:p>
          <a:p>
            <a:r>
              <a:rPr lang="en-US" altLang="en-US" dirty="0" smtClean="0"/>
              <a:t>Favoring ideal days:</a:t>
            </a:r>
          </a:p>
          <a:p>
            <a:pPr lvl="1"/>
            <a:r>
              <a:rPr lang="en-US" altLang="en-US" sz="2000" dirty="0" smtClean="0"/>
              <a:t>Easier to explain outside of team</a:t>
            </a:r>
          </a:p>
          <a:p>
            <a:pPr lvl="1"/>
            <a:r>
              <a:rPr lang="en-US" altLang="en-US" sz="2000" dirty="0" smtClean="0"/>
              <a:t>Estimation is typically faster at first</a:t>
            </a:r>
          </a:p>
        </p:txBody>
      </p:sp>
    </p:spTree>
    <p:extLst>
      <p:ext uri="{BB962C8B-B14F-4D97-AF65-F5344CB8AC3E}">
        <p14:creationId xmlns:p14="http://schemas.microsoft.com/office/powerpoint/2010/main" val="42406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7709" y="152400"/>
            <a:ext cx="9008918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Deriving an estimate for a user story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98318" y="1572491"/>
            <a:ext cx="87630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Expert opinion</a:t>
            </a:r>
          </a:p>
          <a:p>
            <a:pPr lvl="1"/>
            <a:r>
              <a:rPr lang="en-US" altLang="en-US" sz="2000" dirty="0" smtClean="0"/>
              <a:t>Rely on gut feel based on (extensive) experience</a:t>
            </a:r>
          </a:p>
          <a:p>
            <a:pPr lvl="1"/>
            <a:r>
              <a:rPr lang="en-US" altLang="en-US" sz="2000" dirty="0" smtClean="0"/>
              <a:t>Disadvantage for agile:  need to consider all aspects of developing the user story, so one expert will likely not be enough</a:t>
            </a:r>
          </a:p>
          <a:p>
            <a:r>
              <a:rPr lang="en-US" altLang="en-US" dirty="0" smtClean="0"/>
              <a:t>Analogy</a:t>
            </a:r>
          </a:p>
          <a:p>
            <a:pPr lvl="1"/>
            <a:r>
              <a:rPr lang="en-US" altLang="en-US" sz="2000" dirty="0" smtClean="0"/>
              <a:t>Relative to (several) other user stories</a:t>
            </a:r>
          </a:p>
          <a:p>
            <a:pPr lvl="1"/>
            <a:r>
              <a:rPr lang="en-US" altLang="en-US" sz="2000" dirty="0" smtClean="0"/>
              <a:t>Triangulation:  little bigger than that “3” and a little smaller than that “8”</a:t>
            </a:r>
            <a:r>
              <a:rPr lang="en-US" altLang="en-US" dirty="0" smtClean="0"/>
              <a:t> </a:t>
            </a:r>
          </a:p>
          <a:p>
            <a:r>
              <a:rPr lang="en-US" altLang="en-US" dirty="0" smtClean="0"/>
              <a:t>Disaggregation</a:t>
            </a:r>
          </a:p>
          <a:p>
            <a:pPr lvl="1"/>
            <a:r>
              <a:rPr lang="en-US" altLang="en-US" sz="2000" dirty="0" smtClean="0"/>
              <a:t>Break up into smaller, easier-to-estimate pieces/tasks.</a:t>
            </a:r>
          </a:p>
          <a:p>
            <a:pPr lvl="1"/>
            <a:r>
              <a:rPr lang="en-US" altLang="en-US" sz="2000" dirty="0" smtClean="0"/>
              <a:t>Need to make sure you don’t miss any tasks.</a:t>
            </a:r>
          </a:p>
          <a:p>
            <a:pPr lvl="1"/>
            <a:r>
              <a:rPr lang="en-US" altLang="en-US" sz="2000" dirty="0" smtClean="0"/>
              <a:t>Sanity check:  does the sum of all the parts make sense?</a:t>
            </a:r>
          </a:p>
          <a:p>
            <a:r>
              <a:rPr lang="en-US" altLang="en-US" dirty="0" smtClean="0"/>
              <a:t>Planning poker</a:t>
            </a:r>
          </a:p>
          <a:p>
            <a:pPr lvl="1"/>
            <a:r>
              <a:rPr lang="en-US" altLang="en-US" sz="2000" dirty="0" smtClean="0"/>
              <a:t>Combines expert opinion, analogy, disaggregation</a:t>
            </a:r>
          </a:p>
        </p:txBody>
      </p:sp>
    </p:spTree>
    <p:extLst>
      <p:ext uri="{BB962C8B-B14F-4D97-AF65-F5344CB8AC3E}">
        <p14:creationId xmlns:p14="http://schemas.microsoft.com/office/powerpoint/2010/main" val="391205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 smtClean="0">
                <a:latin typeface="Times New Roman" panose="02020603050405020304" pitchFamily="18" charset="0"/>
              </a:rPr>
              <a:t>©  Laurie Williams 2007</a:t>
            </a: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4125"/>
            <a:ext cx="5046663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7432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3318" name="TextBox 3"/>
          <p:cNvSpPr txBox="1">
            <a:spLocks noChangeArrowheads="1"/>
          </p:cNvSpPr>
          <p:nvPr/>
        </p:nvSpPr>
        <p:spPr bwMode="auto">
          <a:xfrm>
            <a:off x="7772400" y="65500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©L. Williams</a:t>
            </a: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0782" y="1111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Planning Poker</a:t>
            </a:r>
            <a:br>
              <a:rPr lang="en-US" altLang="en-US" dirty="0" smtClean="0"/>
            </a:br>
            <a:r>
              <a:rPr lang="en-US" altLang="en-US" dirty="0" smtClean="0"/>
              <a:t>(http://planningpoker.com)</a:t>
            </a:r>
          </a:p>
        </p:txBody>
      </p:sp>
    </p:spTree>
    <p:extLst>
      <p:ext uri="{BB962C8B-B14F-4D97-AF65-F5344CB8AC3E}">
        <p14:creationId xmlns:p14="http://schemas.microsoft.com/office/powerpoint/2010/main" val="16381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81445" y="76200"/>
            <a:ext cx="8229600" cy="1143000"/>
          </a:xfrm>
        </p:spPr>
        <p:txBody>
          <a:bodyPr/>
          <a:lstStyle/>
          <a:p>
            <a:r>
              <a:rPr lang="en-US" altLang="en-US" smtClean="0"/>
              <a:t>Playing Planning Poker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263236" y="1371600"/>
            <a:ext cx="89154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Include all players on the development team (but less than 10 people overall):</a:t>
            </a:r>
          </a:p>
          <a:p>
            <a:pPr lvl="1"/>
            <a:r>
              <a:rPr lang="en-US" altLang="en-US" sz="2000" dirty="0" smtClean="0"/>
              <a:t>Programmers</a:t>
            </a:r>
          </a:p>
          <a:p>
            <a:pPr lvl="1"/>
            <a:r>
              <a:rPr lang="en-US" altLang="en-US" sz="2000" dirty="0" smtClean="0"/>
              <a:t>Testers</a:t>
            </a:r>
          </a:p>
          <a:p>
            <a:pPr lvl="1"/>
            <a:r>
              <a:rPr lang="en-US" altLang="en-US" sz="2000" dirty="0" smtClean="0"/>
              <a:t>Database engineers</a:t>
            </a:r>
          </a:p>
          <a:p>
            <a:pPr lvl="1"/>
            <a:r>
              <a:rPr lang="en-US" altLang="en-US" sz="2000" dirty="0" smtClean="0"/>
              <a:t>Requirements analysts</a:t>
            </a:r>
          </a:p>
          <a:p>
            <a:pPr lvl="1"/>
            <a:r>
              <a:rPr lang="en-US" altLang="en-US" sz="2000" dirty="0" smtClean="0"/>
              <a:t>User interaction designers . . . </a:t>
            </a:r>
          </a:p>
          <a:p>
            <a:r>
              <a:rPr lang="en-US" altLang="en-US" dirty="0" smtClean="0"/>
              <a:t>Moderator (usually the product owner or analyst) reads the description and answers any questions</a:t>
            </a:r>
          </a:p>
          <a:p>
            <a:r>
              <a:rPr lang="en-US" altLang="en-US" dirty="0" smtClean="0"/>
              <a:t>Each estimator privately selects a card with their estimate</a:t>
            </a:r>
          </a:p>
          <a:p>
            <a:r>
              <a:rPr lang="en-US" altLang="en-US" dirty="0" smtClean="0"/>
              <a:t>All cards simultaneously turned over</a:t>
            </a:r>
          </a:p>
          <a:p>
            <a:r>
              <a:rPr lang="en-US" altLang="en-US" dirty="0" smtClean="0"/>
              <a:t>Re-estimate </a:t>
            </a:r>
          </a:p>
          <a:p>
            <a:r>
              <a:rPr lang="en-US" altLang="en-US" dirty="0" smtClean="0"/>
              <a:t>Repeat until converge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20" y="1943100"/>
            <a:ext cx="1431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41" name="TextBox 3"/>
          <p:cNvSpPr txBox="1">
            <a:spLocks noChangeArrowheads="1"/>
          </p:cNvSpPr>
          <p:nvPr/>
        </p:nvSpPr>
        <p:spPr bwMode="auto">
          <a:xfrm>
            <a:off x="76200" y="6611779"/>
            <a:ext cx="13716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 b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38788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Software development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Many ways to develop software</a:t>
            </a:r>
          </a:p>
          <a:p>
            <a:pPr lvl="1"/>
            <a:r>
              <a:rPr lang="en-US" sz="3200" dirty="0" smtClean="0"/>
              <a:t>Plan-driven / agile</a:t>
            </a:r>
          </a:p>
          <a:p>
            <a:pPr lvl="1"/>
            <a:r>
              <a:rPr lang="en-US" sz="3200" dirty="0" smtClean="0"/>
              <a:t>Centralized / distributed</a:t>
            </a:r>
          </a:p>
          <a:p>
            <a:pPr lvl="1"/>
            <a:r>
              <a:rPr lang="en-US" sz="3200" dirty="0" smtClean="0"/>
              <a:t>High math / low math</a:t>
            </a:r>
          </a:p>
          <a:p>
            <a:pPr lvl="1"/>
            <a:r>
              <a:rPr lang="en-US" sz="3200" dirty="0" smtClean="0"/>
              <a:t>Close / little interaction with customers</a:t>
            </a:r>
          </a:p>
          <a:p>
            <a:pPr lvl="1"/>
            <a:r>
              <a:rPr lang="en-US" sz="3200" dirty="0" smtClean="0"/>
              <a:t>Much testing / little testing</a:t>
            </a:r>
          </a:p>
          <a:p>
            <a:pPr lvl="1"/>
            <a:r>
              <a:rPr lang="en-US" sz="3200" dirty="0" smtClean="0"/>
              <a:t>Organize by architecture / features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59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325582" y="66675"/>
            <a:ext cx="8229600" cy="1143000"/>
          </a:xfrm>
        </p:spPr>
        <p:txBody>
          <a:bodyPr/>
          <a:lstStyle/>
          <a:p>
            <a:r>
              <a:rPr lang="en-US" altLang="en-US" smtClean="0"/>
              <a:t>Coming up with the plan</a:t>
            </a: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228600" y="1447800"/>
            <a:ext cx="1981200" cy="40386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685800" y="1600200"/>
            <a:ext cx="99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Desired </a:t>
            </a:r>
          </a:p>
          <a:p>
            <a:r>
              <a:rPr lang="en-US" altLang="en-US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2286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2514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66800" y="2667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3352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3505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38200" y="3657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4495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" y="4648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8200" y="4800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153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76600"/>
            <a:ext cx="914400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15376" name="Straight Connector 27"/>
          <p:cNvCxnSpPr>
            <a:cxnSpLocks noChangeShapeType="1"/>
          </p:cNvCxnSpPr>
          <p:nvPr/>
        </p:nvCxnSpPr>
        <p:spPr bwMode="auto">
          <a:xfrm>
            <a:off x="2209800" y="4267200"/>
            <a:ext cx="990600" cy="15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37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6019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5378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  <p:pic>
        <p:nvPicPr>
          <p:cNvPr id="1537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066800"/>
            <a:ext cx="1057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Velocity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33387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Velocity is a measure of a team’s rate of progress.</a:t>
            </a:r>
          </a:p>
          <a:p>
            <a:r>
              <a:rPr lang="en-US" altLang="en-US" dirty="0" smtClean="0"/>
              <a:t>Velocity is calculated by summing the number of story points assigned to each user story that the team </a:t>
            </a:r>
            <a:r>
              <a:rPr lang="en-US" altLang="en-US" u="sng" dirty="0" smtClean="0"/>
              <a:t>completed</a:t>
            </a:r>
            <a:r>
              <a:rPr lang="en-US" altLang="en-US" dirty="0" smtClean="0"/>
              <a:t> during the operation.  </a:t>
            </a:r>
          </a:p>
          <a:p>
            <a:r>
              <a:rPr lang="en-US" altLang="en-US" dirty="0" smtClean="0"/>
              <a:t>We assume that the team will produce in future iterations at the rate of their past average velocity.</a:t>
            </a:r>
          </a:p>
          <a:p>
            <a:pPr lvl="1"/>
            <a:r>
              <a:rPr lang="en-US" altLang="en-US" dirty="0" smtClean="0"/>
              <a:t>“</a:t>
            </a:r>
            <a:r>
              <a:rPr lang="en-US" altLang="en-US" sz="2400" dirty="0" smtClean="0"/>
              <a:t>Yesterday’s weather”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74331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07373"/>
            <a:ext cx="8229600" cy="1143000"/>
          </a:xfrm>
        </p:spPr>
        <p:txBody>
          <a:bodyPr/>
          <a:lstStyle/>
          <a:p>
            <a:r>
              <a:rPr lang="en-US" altLang="en-US" smtClean="0"/>
              <a:t>Coming up with the plan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228600" y="1447800"/>
            <a:ext cx="1981200" cy="40386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685800" y="1600200"/>
            <a:ext cx="99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Desired </a:t>
            </a:r>
          </a:p>
          <a:p>
            <a:r>
              <a:rPr lang="en-US" altLang="en-US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2286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38200" y="2514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66800" y="2667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3352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3505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38200" y="3657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4495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" y="4648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38200" y="4800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174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76600"/>
            <a:ext cx="914400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17424" name="Straight Connector 27"/>
          <p:cNvCxnSpPr>
            <a:cxnSpLocks noChangeShapeType="1"/>
          </p:cNvCxnSpPr>
          <p:nvPr/>
        </p:nvCxnSpPr>
        <p:spPr bwMode="auto">
          <a:xfrm>
            <a:off x="2209800" y="4267200"/>
            <a:ext cx="990600" cy="15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4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6019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7426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  <p:pic>
        <p:nvPicPr>
          <p:cNvPr id="1742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343400"/>
            <a:ext cx="1057275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1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36418" y="152400"/>
            <a:ext cx="8229600" cy="1143000"/>
          </a:xfrm>
        </p:spPr>
        <p:txBody>
          <a:bodyPr/>
          <a:lstStyle/>
          <a:p>
            <a:r>
              <a:rPr lang="en-US" altLang="en-US" smtClean="0"/>
              <a:t>Prioritization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410075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Driven by customer, in conjunction with developer</a:t>
            </a:r>
          </a:p>
          <a:p>
            <a:r>
              <a:rPr lang="en-US" altLang="en-US" sz="2800" dirty="0" smtClean="0"/>
              <a:t>Choose features to fill up velocity of iteration, based on:</a:t>
            </a:r>
          </a:p>
          <a:p>
            <a:pPr lvl="1"/>
            <a:r>
              <a:rPr lang="en-US" altLang="en-US" sz="2400" dirty="0" smtClean="0"/>
              <a:t>Desirability of the feature to a broad base of customers or users</a:t>
            </a:r>
          </a:p>
          <a:p>
            <a:pPr lvl="1"/>
            <a:r>
              <a:rPr lang="en-US" altLang="en-US" sz="2400" dirty="0" smtClean="0"/>
              <a:t>Desirability of a feature to a small number of important customers or users</a:t>
            </a:r>
          </a:p>
          <a:p>
            <a:pPr lvl="1"/>
            <a:r>
              <a:rPr lang="en-US" altLang="en-US" sz="2400" dirty="0" smtClean="0"/>
              <a:t>The cohesiveness of the story in relation to other stories.   Example:</a:t>
            </a:r>
          </a:p>
          <a:p>
            <a:pPr lvl="2"/>
            <a:r>
              <a:rPr lang="en-US" altLang="en-US" sz="1800" dirty="0" smtClean="0"/>
              <a:t>“Zoom in” a high priority feature</a:t>
            </a:r>
          </a:p>
          <a:p>
            <a:pPr lvl="2"/>
            <a:r>
              <a:rPr lang="en-US" altLang="en-US" sz="1800" dirty="0" smtClean="0"/>
              <a:t>“Zoom out” not a high priority feature</a:t>
            </a:r>
          </a:p>
          <a:p>
            <a:pPr lvl="3"/>
            <a:r>
              <a:rPr lang="en-US" altLang="en-US" dirty="0" smtClean="0"/>
              <a:t>But it becomes one relative to “Zoom in”</a:t>
            </a:r>
          </a:p>
        </p:txBody>
      </p:sp>
    </p:spTree>
    <p:extLst>
      <p:ext uri="{BB962C8B-B14F-4D97-AF65-F5344CB8AC3E}">
        <p14:creationId xmlns:p14="http://schemas.microsoft.com/office/powerpoint/2010/main" val="38485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altLang="en-US" smtClean="0"/>
              <a:t>Coming up with the plan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228600" y="1447800"/>
            <a:ext cx="1981200" cy="40386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685800" y="1600200"/>
            <a:ext cx="99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Desired </a:t>
            </a:r>
          </a:p>
          <a:p>
            <a:r>
              <a:rPr lang="en-US" altLang="en-US"/>
              <a:t>Features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2286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838200" y="2514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066800" y="26670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3352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533400" y="3505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838200" y="3657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44958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609600" y="46482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838200" y="4800600"/>
            <a:ext cx="685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94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76600"/>
            <a:ext cx="914400" cy="14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19471" name="Straight Connector 27"/>
          <p:cNvCxnSpPr>
            <a:cxnSpLocks noChangeShapeType="1"/>
          </p:cNvCxnSpPr>
          <p:nvPr/>
        </p:nvCxnSpPr>
        <p:spPr bwMode="auto">
          <a:xfrm>
            <a:off x="2209800" y="4267200"/>
            <a:ext cx="990600" cy="1588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947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6019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9473" name="TextBox 19"/>
          <p:cNvSpPr txBox="1">
            <a:spLocks noChangeArrowheads="1"/>
          </p:cNvSpPr>
          <p:nvPr/>
        </p:nvSpPr>
        <p:spPr bwMode="auto">
          <a:xfrm>
            <a:off x="3657600" y="3505200"/>
            <a:ext cx="1447800" cy="307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30 story points</a:t>
            </a:r>
          </a:p>
        </p:txBody>
      </p:sp>
      <p:sp>
        <p:nvSpPr>
          <p:cNvPr id="19474" name="TextBox 20"/>
          <p:cNvSpPr txBox="1">
            <a:spLocks noChangeArrowheads="1"/>
          </p:cNvSpPr>
          <p:nvPr/>
        </p:nvSpPr>
        <p:spPr bwMode="auto">
          <a:xfrm>
            <a:off x="6172200" y="3505200"/>
            <a:ext cx="1143000" cy="307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6 iterations</a:t>
            </a:r>
          </a:p>
        </p:txBody>
      </p:sp>
      <p:sp>
        <p:nvSpPr>
          <p:cNvPr id="19475" name="TextBox 21"/>
          <p:cNvSpPr txBox="1">
            <a:spLocks noChangeArrowheads="1"/>
          </p:cNvSpPr>
          <p:nvPr/>
        </p:nvSpPr>
        <p:spPr bwMode="auto">
          <a:xfrm>
            <a:off x="5486400" y="2209800"/>
            <a:ext cx="220980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5 story points/two- week iteration</a:t>
            </a:r>
          </a:p>
        </p:txBody>
      </p:sp>
      <p:sp>
        <p:nvSpPr>
          <p:cNvPr id="19476" name="TextBox 23"/>
          <p:cNvSpPr txBox="1">
            <a:spLocks noChangeArrowheads="1"/>
          </p:cNvSpPr>
          <p:nvPr/>
        </p:nvSpPr>
        <p:spPr bwMode="auto">
          <a:xfrm>
            <a:off x="8229600" y="2590800"/>
            <a:ext cx="914400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October 30</a:t>
            </a:r>
          </a:p>
        </p:txBody>
      </p:sp>
      <p:sp>
        <p:nvSpPr>
          <p:cNvPr id="19477" name="TextBox 3"/>
          <p:cNvSpPr txBox="1">
            <a:spLocks noChangeArrowheads="1"/>
          </p:cNvSpPr>
          <p:nvPr/>
        </p:nvSpPr>
        <p:spPr bwMode="auto">
          <a:xfrm>
            <a:off x="228600" y="6550025"/>
            <a:ext cx="1371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50" b="0" dirty="0"/>
              <a:t>©L. Williams</a:t>
            </a:r>
          </a:p>
        </p:txBody>
      </p:sp>
    </p:spTree>
    <p:extLst>
      <p:ext uri="{BB962C8B-B14F-4D97-AF65-F5344CB8AC3E}">
        <p14:creationId xmlns:p14="http://schemas.microsoft.com/office/powerpoint/2010/main" val="12918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 writes </a:t>
            </a:r>
            <a:r>
              <a:rPr lang="en-US" dirty="0" smtClean="0">
                <a:solidFill>
                  <a:schemeClr val="tx2"/>
                </a:solidFill>
              </a:rPr>
              <a:t>user stories</a:t>
            </a:r>
          </a:p>
          <a:p>
            <a:r>
              <a:rPr lang="en-US" dirty="0" smtClean="0"/>
              <a:t>Programmers estimate time to do each story</a:t>
            </a:r>
          </a:p>
          <a:p>
            <a:r>
              <a:rPr lang="en-US" dirty="0" smtClean="0"/>
              <a:t>If story is too big, customer splits it </a:t>
            </a:r>
          </a:p>
          <a:p>
            <a:r>
              <a:rPr lang="en-US" dirty="0" smtClean="0"/>
              <a:t>Customer chooses stories to match </a:t>
            </a:r>
            <a:r>
              <a:rPr lang="en-US" dirty="0" smtClean="0">
                <a:solidFill>
                  <a:schemeClr val="tx2"/>
                </a:solidFill>
              </a:rPr>
              <a:t>project velocity</a:t>
            </a:r>
          </a:p>
          <a:p>
            <a:r>
              <a:rPr lang="en-US" dirty="0" smtClean="0"/>
              <a:t>Project velocity is amount of work done in the previous iteration(s)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Programmers only worry about one iteration at a time</a:t>
            </a:r>
          </a:p>
          <a:p>
            <a:r>
              <a:rPr lang="en-US" dirty="0" smtClean="0"/>
              <a:t>Customer can plan as many iterations as desired, but can change future iterations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one feature (user story) at a time</a:t>
            </a:r>
          </a:p>
          <a:p>
            <a:r>
              <a:rPr lang="en-US" dirty="0" smtClean="0"/>
              <a:t>Don’t worry about future stories</a:t>
            </a:r>
          </a:p>
          <a:p>
            <a:r>
              <a:rPr lang="en-US" dirty="0" smtClean="0"/>
              <a:t>Make program as simple as possible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The simplest thing that could possibly work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educated customer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93" y="2816052"/>
            <a:ext cx="7899607" cy="247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 works best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Educated </a:t>
            </a:r>
            <a:r>
              <a:rPr lang="en-US" dirty="0" smtClean="0">
                <a:solidFill>
                  <a:schemeClr val="tx2"/>
                </a:solidFill>
              </a:rPr>
              <a:t>customer on site</a:t>
            </a:r>
          </a:p>
          <a:p>
            <a:r>
              <a:rPr lang="en-US" dirty="0" smtClean="0"/>
              <a:t>Small team</a:t>
            </a:r>
          </a:p>
          <a:p>
            <a:r>
              <a:rPr lang="en-US" dirty="0" smtClean="0"/>
              <a:t>People who like to talk</a:t>
            </a:r>
          </a:p>
          <a:p>
            <a:r>
              <a:rPr lang="en-US" dirty="0" smtClean="0"/>
              <a:t>All in one room (including customer)</a:t>
            </a:r>
          </a:p>
          <a:p>
            <a:r>
              <a:rPr lang="en-US" dirty="0" smtClean="0"/>
              <a:t>Changing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327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Waterfall </a:t>
            </a:r>
            <a:r>
              <a:rPr lang="en-US" altLang="en-US" dirty="0" smtClean="0"/>
              <a:t>process activities</a:t>
            </a:r>
            <a:endParaRPr lang="en-US" altLang="en-US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Requirements – what software should do</a:t>
            </a:r>
            <a:endParaRPr lang="en-US" altLang="en-US" dirty="0"/>
          </a:p>
          <a:p>
            <a:r>
              <a:rPr lang="en-US" altLang="en-US" dirty="0" smtClean="0"/>
              <a:t>Design – structure code into modules</a:t>
            </a:r>
            <a:endParaRPr lang="en-US" altLang="en-US" dirty="0"/>
          </a:p>
          <a:p>
            <a:r>
              <a:rPr lang="en-US" altLang="en-US" dirty="0" smtClean="0"/>
              <a:t>Implementation – hack code</a:t>
            </a:r>
            <a:endParaRPr lang="en-US" altLang="en-US" dirty="0"/>
          </a:p>
          <a:p>
            <a:r>
              <a:rPr lang="en-US" altLang="en-US" dirty="0" smtClean="0"/>
              <a:t>Integration – put modules together</a:t>
            </a:r>
            <a:endParaRPr lang="en-US" altLang="en-US" dirty="0"/>
          </a:p>
          <a:p>
            <a:r>
              <a:rPr lang="en-US" altLang="en-US" dirty="0" smtClean="0"/>
              <a:t>Testing – check if code works</a:t>
            </a:r>
            <a:endParaRPr lang="en-US" altLang="en-US" dirty="0"/>
          </a:p>
          <a:p>
            <a:r>
              <a:rPr lang="en-US" altLang="en-US" dirty="0" smtClean="0"/>
              <a:t>Maintenance – keep making changes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742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 and 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code is as simple as it can be, adding a new feature tends to make it less simple</a:t>
            </a:r>
          </a:p>
          <a:p>
            <a:r>
              <a:rPr lang="en-US" dirty="0" smtClean="0"/>
              <a:t>To recover simplicity, you must </a:t>
            </a:r>
            <a:r>
              <a:rPr lang="en-US" dirty="0" err="1" smtClean="0">
                <a:solidFill>
                  <a:schemeClr val="tx2"/>
                </a:solidFill>
              </a:rPr>
              <a:t>refactor</a:t>
            </a:r>
            <a:r>
              <a:rPr lang="en-US" dirty="0" smtClean="0"/>
              <a:t> the code</a:t>
            </a:r>
          </a:p>
          <a:p>
            <a:r>
              <a:rPr lang="en-US" dirty="0" smtClean="0"/>
              <a:t>To refactor safely, you should have a rigorous set of 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All software has automated (unit) tests</a:t>
            </a:r>
          </a:p>
          <a:p>
            <a:r>
              <a:rPr lang="en-US" dirty="0" smtClean="0"/>
              <a:t>All tests pass, all the time</a:t>
            </a:r>
          </a:p>
          <a:p>
            <a:pPr lvl="1"/>
            <a:r>
              <a:rPr lang="en-US" dirty="0" smtClean="0"/>
              <a:t>Never check in broken code</a:t>
            </a:r>
          </a:p>
          <a:p>
            <a:r>
              <a:rPr lang="en-US" dirty="0" smtClean="0"/>
              <a:t>How to work on a task</a:t>
            </a:r>
          </a:p>
          <a:p>
            <a:pPr lvl="1"/>
            <a:r>
              <a:rPr lang="en-US" dirty="0" smtClean="0"/>
              <a:t>Get latest version of the code.  All tests pass.</a:t>
            </a:r>
          </a:p>
          <a:p>
            <a:pPr lvl="1"/>
            <a:r>
              <a:rPr lang="en-US" dirty="0" smtClean="0"/>
              <a:t>Write </a:t>
            </a:r>
            <a:r>
              <a:rPr lang="en-US" dirty="0" smtClean="0">
                <a:solidFill>
                  <a:schemeClr val="tx2"/>
                </a:solidFill>
              </a:rPr>
              <a:t>test first</a:t>
            </a:r>
            <a:r>
              <a:rPr lang="en-US" dirty="0" smtClean="0"/>
              <a:t>.  It fails.</a:t>
            </a:r>
          </a:p>
          <a:p>
            <a:pPr lvl="1"/>
            <a:r>
              <a:rPr lang="en-US" dirty="0" smtClean="0"/>
              <a:t>Write code to make test pass.  Now all tests pass.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Refactor</a:t>
            </a:r>
            <a:r>
              <a:rPr lang="en-US" dirty="0" smtClean="0"/>
              <a:t> (clean up)</a:t>
            </a:r>
          </a:p>
          <a:p>
            <a:pPr lvl="1"/>
            <a:r>
              <a:rPr lang="en-US" dirty="0" smtClean="0"/>
              <a:t>Check in your code</a:t>
            </a:r>
          </a:p>
        </p:txBody>
      </p:sp>
    </p:spTree>
    <p:extLst>
      <p:ext uri="{BB962C8B-B14F-4D97-AF65-F5344CB8AC3E}">
        <p14:creationId xmlns:p14="http://schemas.microsoft.com/office/powerpoint/2010/main" val="7092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One </a:t>
            </a:r>
            <a:r>
              <a:rPr lang="en-US" altLang="en-US" dirty="0"/>
              <a:t>key practice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Write </a:t>
            </a:r>
            <a:r>
              <a:rPr lang="en-US" altLang="en-US" dirty="0" smtClean="0">
                <a:solidFill>
                  <a:schemeClr val="tx2"/>
                </a:solidFill>
              </a:rPr>
              <a:t>tests first</a:t>
            </a:r>
            <a:r>
              <a:rPr lang="en-US" altLang="en-US" dirty="0" smtClean="0"/>
              <a:t>, </a:t>
            </a:r>
            <a:r>
              <a:rPr lang="en-US" altLang="en-US" dirty="0"/>
              <a:t>then write </a:t>
            </a:r>
            <a:r>
              <a:rPr lang="en-US" altLang="en-US" dirty="0" smtClean="0"/>
              <a:t>code</a:t>
            </a:r>
            <a:endParaRPr lang="en-US" altLang="en-US" dirty="0"/>
          </a:p>
          <a:p>
            <a:r>
              <a:rPr lang="en-US" altLang="en-US" dirty="0"/>
              <a:t>Various names</a:t>
            </a:r>
          </a:p>
          <a:p>
            <a:pPr lvl="1"/>
            <a:r>
              <a:rPr lang="en-US" altLang="en-US" dirty="0"/>
              <a:t>Test-first programming</a:t>
            </a:r>
          </a:p>
          <a:p>
            <a:pPr lvl="1"/>
            <a:r>
              <a:rPr lang="en-US" altLang="en-US" dirty="0"/>
              <a:t>Test-driven </a:t>
            </a:r>
            <a:r>
              <a:rPr lang="en-US" altLang="en-US" dirty="0" smtClean="0"/>
              <a:t>development</a:t>
            </a:r>
          </a:p>
          <a:p>
            <a:r>
              <a:rPr lang="en-US" altLang="en-US" dirty="0" smtClean="0"/>
              <a:t>Is it testing or designing?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Degree to which you stick to it for MP</a:t>
            </a:r>
            <a:r>
              <a:rPr lang="en-US" alt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61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test?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Improve quality - find bugs</a:t>
            </a:r>
          </a:p>
          <a:p>
            <a:r>
              <a:rPr lang="en-US" altLang="en-US" dirty="0"/>
              <a:t>Measure quality</a:t>
            </a:r>
          </a:p>
          <a:p>
            <a:pPr lvl="1"/>
            <a:r>
              <a:rPr lang="en-US" altLang="en-US" dirty="0"/>
              <a:t>Prove there are no bugs</a:t>
            </a:r>
            <a:r>
              <a:rPr lang="en-US" altLang="en-US" dirty="0" smtClean="0"/>
              <a:t>? (Is it possible?)</a:t>
            </a:r>
            <a:endParaRPr lang="en-US" altLang="en-US" dirty="0"/>
          </a:p>
          <a:p>
            <a:pPr lvl="1"/>
            <a:r>
              <a:rPr lang="en-US" altLang="en-US" dirty="0"/>
              <a:t>Determine if software is ready to be released</a:t>
            </a:r>
          </a:p>
          <a:p>
            <a:pPr lvl="1"/>
            <a:r>
              <a:rPr lang="en-US" altLang="en-US" dirty="0"/>
              <a:t>Determine what to work on</a:t>
            </a:r>
          </a:p>
          <a:p>
            <a:pPr lvl="1"/>
            <a:r>
              <a:rPr lang="en-US" altLang="en-US" dirty="0"/>
              <a:t>See if you made a mistake</a:t>
            </a:r>
          </a:p>
          <a:p>
            <a:r>
              <a:rPr lang="en-US" altLang="en-US" dirty="0"/>
              <a:t>Learn the </a:t>
            </a:r>
            <a:r>
              <a:rPr lang="en-US" altLang="en-US" dirty="0" smtClean="0"/>
              <a:t>software</a:t>
            </a:r>
          </a:p>
          <a:p>
            <a:r>
              <a:rPr lang="en-US" altLang="en-US" dirty="0" smtClean="0"/>
              <a:t>Grade MPs :)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72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2008981" y="2526928"/>
            <a:ext cx="1673224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Design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 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/>
              <a:t>Theoretical waterfall model</a:t>
            </a:r>
            <a:endParaRPr lang="en-US" altLang="en-US" dirty="0"/>
          </a:p>
        </p:txBody>
      </p:sp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536576" y="1637009"/>
            <a:ext cx="1673224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Requirements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  <p:cxnSp>
        <p:nvCxnSpPr>
          <p:cNvPr id="187409" name="AutoShape 17"/>
          <p:cNvCxnSpPr>
            <a:cxnSpLocks noChangeShapeType="1"/>
            <a:stCxn id="187396" idx="3"/>
            <a:endCxn id="55" idx="0"/>
          </p:cNvCxnSpPr>
          <p:nvPr/>
        </p:nvCxnSpPr>
        <p:spPr bwMode="auto">
          <a:xfrm>
            <a:off x="2209800" y="2029424"/>
            <a:ext cx="635793" cy="49750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3" name="AutoShape 21"/>
          <p:cNvCxnSpPr>
            <a:cxnSpLocks noChangeShapeType="1"/>
            <a:stCxn id="66" idx="3"/>
            <a:endCxn id="67" idx="0"/>
          </p:cNvCxnSpPr>
          <p:nvPr/>
        </p:nvCxnSpPr>
        <p:spPr bwMode="auto">
          <a:xfrm>
            <a:off x="6869710" y="4907289"/>
            <a:ext cx="693140" cy="68676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4" name="AutoShape 22"/>
          <p:cNvCxnSpPr>
            <a:cxnSpLocks noChangeShapeType="1"/>
            <a:stCxn id="65" idx="3"/>
            <a:endCxn id="66" idx="0"/>
          </p:cNvCxnSpPr>
          <p:nvPr/>
        </p:nvCxnSpPr>
        <p:spPr bwMode="auto">
          <a:xfrm>
            <a:off x="5178607" y="3973210"/>
            <a:ext cx="654863" cy="54166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5" name="AutoShape 23"/>
          <p:cNvCxnSpPr>
            <a:cxnSpLocks noChangeShapeType="1"/>
            <a:stCxn id="55" idx="3"/>
            <a:endCxn id="65" idx="0"/>
          </p:cNvCxnSpPr>
          <p:nvPr/>
        </p:nvCxnSpPr>
        <p:spPr bwMode="auto">
          <a:xfrm>
            <a:off x="3682205" y="2919343"/>
            <a:ext cx="460162" cy="66145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3106127" y="3580795"/>
            <a:ext cx="2072480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Implementation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4797230" y="4514874"/>
            <a:ext cx="2072480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Integration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OR Testing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6418959" y="5594049"/>
            <a:ext cx="2287782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Maintenance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2008981" y="2526928"/>
            <a:ext cx="1673224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Design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 Checking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/>
              <a:t>Modified waterfall model</a:t>
            </a:r>
            <a:endParaRPr lang="en-US" altLang="en-US" dirty="0"/>
          </a:p>
        </p:txBody>
      </p:sp>
      <p:sp>
        <p:nvSpPr>
          <p:cNvPr id="187396" name="Text Box 4"/>
          <p:cNvSpPr txBox="1">
            <a:spLocks noChangeArrowheads="1"/>
          </p:cNvSpPr>
          <p:nvPr/>
        </p:nvSpPr>
        <p:spPr bwMode="auto">
          <a:xfrm>
            <a:off x="536576" y="1637009"/>
            <a:ext cx="1673224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Requirements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Analysis</a:t>
            </a:r>
            <a:endParaRPr lang="en-US" altLang="en-US" dirty="0">
              <a:latin typeface="Arial" charset="0"/>
            </a:endParaRPr>
          </a:p>
        </p:txBody>
      </p:sp>
      <p:cxnSp>
        <p:nvCxnSpPr>
          <p:cNvPr id="187409" name="AutoShape 17"/>
          <p:cNvCxnSpPr>
            <a:cxnSpLocks noChangeShapeType="1"/>
            <a:stCxn id="187396" idx="3"/>
            <a:endCxn id="55" idx="0"/>
          </p:cNvCxnSpPr>
          <p:nvPr/>
        </p:nvCxnSpPr>
        <p:spPr bwMode="auto">
          <a:xfrm>
            <a:off x="2209800" y="2029424"/>
            <a:ext cx="635793" cy="49750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0" name="AutoShape 18"/>
          <p:cNvCxnSpPr>
            <a:cxnSpLocks noChangeShapeType="1"/>
            <a:stCxn id="55" idx="1"/>
            <a:endCxn id="187396" idx="2"/>
          </p:cNvCxnSpPr>
          <p:nvPr/>
        </p:nvCxnSpPr>
        <p:spPr bwMode="auto">
          <a:xfrm rot="10800000">
            <a:off x="1373189" y="2421839"/>
            <a:ext cx="635793" cy="49750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1" name="AutoShape 19"/>
          <p:cNvCxnSpPr>
            <a:cxnSpLocks noChangeShapeType="1"/>
            <a:stCxn id="66" idx="1"/>
            <a:endCxn id="65" idx="2"/>
          </p:cNvCxnSpPr>
          <p:nvPr/>
        </p:nvCxnSpPr>
        <p:spPr bwMode="auto">
          <a:xfrm rot="10800000">
            <a:off x="4142368" y="4365625"/>
            <a:ext cx="654863" cy="54166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2" name="AutoShape 20"/>
          <p:cNvCxnSpPr>
            <a:cxnSpLocks noChangeShapeType="1"/>
            <a:stCxn id="67" idx="1"/>
            <a:endCxn id="66" idx="2"/>
          </p:cNvCxnSpPr>
          <p:nvPr/>
        </p:nvCxnSpPr>
        <p:spPr bwMode="auto">
          <a:xfrm rot="10800000">
            <a:off x="5833471" y="5299704"/>
            <a:ext cx="585489" cy="68676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3" name="AutoShape 21"/>
          <p:cNvCxnSpPr>
            <a:cxnSpLocks noChangeShapeType="1"/>
            <a:stCxn id="66" idx="3"/>
            <a:endCxn id="67" idx="0"/>
          </p:cNvCxnSpPr>
          <p:nvPr/>
        </p:nvCxnSpPr>
        <p:spPr bwMode="auto">
          <a:xfrm>
            <a:off x="6869710" y="4907289"/>
            <a:ext cx="693140" cy="68676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4" name="AutoShape 22"/>
          <p:cNvCxnSpPr>
            <a:cxnSpLocks noChangeShapeType="1"/>
            <a:stCxn id="65" idx="3"/>
            <a:endCxn id="66" idx="0"/>
          </p:cNvCxnSpPr>
          <p:nvPr/>
        </p:nvCxnSpPr>
        <p:spPr bwMode="auto">
          <a:xfrm>
            <a:off x="5178607" y="3973210"/>
            <a:ext cx="654863" cy="541664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5" name="AutoShape 23"/>
          <p:cNvCxnSpPr>
            <a:cxnSpLocks noChangeShapeType="1"/>
            <a:stCxn id="55" idx="3"/>
            <a:endCxn id="65" idx="0"/>
          </p:cNvCxnSpPr>
          <p:nvPr/>
        </p:nvCxnSpPr>
        <p:spPr bwMode="auto">
          <a:xfrm>
            <a:off x="3682205" y="2919343"/>
            <a:ext cx="460162" cy="66145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7416" name="AutoShape 24"/>
          <p:cNvCxnSpPr>
            <a:cxnSpLocks noChangeShapeType="1"/>
            <a:stCxn id="65" idx="1"/>
            <a:endCxn id="55" idx="2"/>
          </p:cNvCxnSpPr>
          <p:nvPr/>
        </p:nvCxnSpPr>
        <p:spPr bwMode="auto">
          <a:xfrm rot="10800000">
            <a:off x="2845593" y="3311758"/>
            <a:ext cx="260534" cy="66145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3106127" y="3580795"/>
            <a:ext cx="2072480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Implementation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Unit Testing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4797230" y="4514874"/>
            <a:ext cx="2072480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Integration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System Testing</a:t>
            </a:r>
            <a:endParaRPr lang="en-US" altLang="en-US" dirty="0">
              <a:latin typeface="Arial" charset="0"/>
            </a:endParaRP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6418959" y="5594049"/>
            <a:ext cx="2287782" cy="7848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Maintenance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dirty="0" smtClean="0">
                <a:latin typeface="Arial" charset="0"/>
              </a:rPr>
              <a:t>Regression Testing</a:t>
            </a:r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eXtreme</a:t>
            </a:r>
            <a:r>
              <a:rPr lang="en-US" altLang="en-US" dirty="0" smtClean="0"/>
              <a:t> Programming (XP)</a:t>
            </a:r>
            <a:endParaRPr lang="en-US" altLang="en-US" dirty="0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Radically different from waterfall</a:t>
            </a:r>
          </a:p>
          <a:p>
            <a:r>
              <a:rPr lang="en-US" altLang="en-US" dirty="0" smtClean="0"/>
              <a:t>Big ideas</a:t>
            </a:r>
          </a:p>
          <a:p>
            <a:pPr lvl="1"/>
            <a:r>
              <a:rPr lang="en-US" altLang="en-US" dirty="0" smtClean="0"/>
              <a:t>Don’t write much documentation</a:t>
            </a:r>
          </a:p>
          <a:p>
            <a:pPr lvl="2"/>
            <a:r>
              <a:rPr lang="en-US" altLang="en-US" dirty="0" smtClean="0"/>
              <a:t>Working code is the main written product</a:t>
            </a:r>
          </a:p>
          <a:p>
            <a:pPr lvl="1"/>
            <a:r>
              <a:rPr lang="en-US" altLang="en-US" dirty="0" smtClean="0"/>
              <a:t>Implement features one by one</a:t>
            </a:r>
          </a:p>
          <a:p>
            <a:pPr lvl="1"/>
            <a:r>
              <a:rPr lang="en-US" altLang="en-US" dirty="0" smtClean="0"/>
              <a:t>Release code frequently</a:t>
            </a:r>
          </a:p>
          <a:p>
            <a:pPr lvl="1"/>
            <a:r>
              <a:rPr lang="en-US" altLang="en-US" dirty="0" smtClean="0"/>
              <a:t>Work closely with the customer</a:t>
            </a:r>
          </a:p>
          <a:p>
            <a:pPr lvl="1"/>
            <a:r>
              <a:rPr lang="en-US" altLang="en-US" dirty="0" smtClean="0"/>
              <a:t>Communicate a lot with team members</a:t>
            </a:r>
          </a:p>
        </p:txBody>
      </p:sp>
    </p:spTree>
    <p:extLst>
      <p:ext uri="{BB962C8B-B14F-4D97-AF65-F5344CB8AC3E}">
        <p14:creationId xmlns:p14="http://schemas.microsoft.com/office/powerpoint/2010/main" val="32349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figure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4875" y="2278362"/>
            <a:ext cx="3286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Kent Beck</a:t>
            </a:r>
            <a:endParaRPr lang="en-US" sz="3600" dirty="0"/>
          </a:p>
        </p:txBody>
      </p:sp>
      <p:pic>
        <p:nvPicPr>
          <p:cNvPr id="1026" name="Picture 2" descr="Kent Beck no Workshop Mapping 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692" y="1524000"/>
            <a:ext cx="3527108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 descr="kentbeck.jpg"/>
          <p:cNvPicPr>
            <a:picLocks noGrp="1" noChangeAspect="1"/>
          </p:cNvPicPr>
          <p:nvPr/>
        </p:nvPicPr>
        <p:blipFill>
          <a:blip r:embed="rId3"/>
          <a:srcRect l="-58189" r="-58189"/>
          <a:stretch>
            <a:fillRect/>
          </a:stretch>
        </p:blipFill>
        <p:spPr>
          <a:xfrm>
            <a:off x="-457200" y="3505200"/>
            <a:ext cx="4727919" cy="26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llinois">
      <a:dk1>
        <a:srgbClr val="003C7D"/>
      </a:dk1>
      <a:lt1>
        <a:sysClr val="window" lastClr="FFFFFF"/>
      </a:lt1>
      <a:dk2>
        <a:srgbClr val="F47F24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2368</Words>
  <Application>Microsoft Office PowerPoint</Application>
  <PresentationFormat>On-screen Show (4:3)</PresentationFormat>
  <Paragraphs>413</Paragraphs>
  <Slides>53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Comic Sans MS</vt:lpstr>
      <vt:lpstr>Consolas</vt:lpstr>
      <vt:lpstr>Matisse ITC</vt:lpstr>
      <vt:lpstr>Monotype Sorts</vt:lpstr>
      <vt:lpstr>Times New Roman</vt:lpstr>
      <vt:lpstr>Wingdings</vt:lpstr>
      <vt:lpstr>Wingdings 2</vt:lpstr>
      <vt:lpstr>Office Theme</vt:lpstr>
      <vt:lpstr>CS427: Software Engineering I</vt:lpstr>
      <vt:lpstr>Logistics</vt:lpstr>
      <vt:lpstr>This lecture’s goals</vt:lpstr>
      <vt:lpstr>Software development processes</vt:lpstr>
      <vt:lpstr>Waterfall process activities</vt:lpstr>
      <vt:lpstr>Theoretical waterfall model</vt:lpstr>
      <vt:lpstr>Modified waterfall model</vt:lpstr>
      <vt:lpstr>eXtreme Programming (XP)</vt:lpstr>
      <vt:lpstr>Main figure</vt:lpstr>
      <vt:lpstr>XP: Some key practices</vt:lpstr>
      <vt:lpstr>XP is an iterative process</vt:lpstr>
      <vt:lpstr>Group Discussion: Pros/Cons in Team Work vs. Solo Work</vt:lpstr>
      <vt:lpstr>What Is Pair Programming?</vt:lpstr>
      <vt:lpstr>Pairs (should) rotate</vt:lpstr>
      <vt:lpstr>Pair Programming</vt:lpstr>
      <vt:lpstr>This is NOT Pair Programming</vt:lpstr>
      <vt:lpstr>The Benefits of Pair Programming</vt:lpstr>
      <vt:lpstr>Research Findings to Date</vt:lpstr>
      <vt:lpstr>Expected Benefits of Pair-Programming </vt:lpstr>
      <vt:lpstr>Issues: Partner Work</vt:lpstr>
      <vt:lpstr>Issues: Process</vt:lpstr>
      <vt:lpstr>How does this work?</vt:lpstr>
      <vt:lpstr>How does this work (part two)?</vt:lpstr>
      <vt:lpstr>Pairs means working together</vt:lpstr>
      <vt:lpstr>XP is an iterative process</vt:lpstr>
      <vt:lpstr>What are User Stories?</vt:lpstr>
      <vt:lpstr>Writing User Stories</vt:lpstr>
      <vt:lpstr>Format of a User Story</vt:lpstr>
      <vt:lpstr>Ex. Acceptance Test for a Story</vt:lpstr>
      <vt:lpstr>XP is an iterative process</vt:lpstr>
      <vt:lpstr>Estimating size:  concepts  </vt:lpstr>
      <vt:lpstr>Priorities</vt:lpstr>
      <vt:lpstr>Coming up with the plan</vt:lpstr>
      <vt:lpstr>Estimating story points</vt:lpstr>
      <vt:lpstr>Estimating ideal days</vt:lpstr>
      <vt:lpstr>Ideal days vs. Story points</vt:lpstr>
      <vt:lpstr>Deriving an estimate for a user story</vt:lpstr>
      <vt:lpstr>Planning Poker (http://planningpoker.com)</vt:lpstr>
      <vt:lpstr>Playing Planning Poker</vt:lpstr>
      <vt:lpstr>Coming up with the plan</vt:lpstr>
      <vt:lpstr>Velocity</vt:lpstr>
      <vt:lpstr>Coming up with the plan</vt:lpstr>
      <vt:lpstr>Prioritization</vt:lpstr>
      <vt:lpstr>Coming up with the plan</vt:lpstr>
      <vt:lpstr>Planning game</vt:lpstr>
      <vt:lpstr>Planning</vt:lpstr>
      <vt:lpstr>Simplicity</vt:lpstr>
      <vt:lpstr>Need educated customer</vt:lpstr>
      <vt:lpstr>XP works best when</vt:lpstr>
      <vt:lpstr>Unit tests and refactoring</vt:lpstr>
      <vt:lpstr>Working software</vt:lpstr>
      <vt:lpstr>One key practice</vt:lpstr>
      <vt:lpstr>Why test?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marinov</dc:creator>
  <cp:lastModifiedBy>Rosu, Grigore</cp:lastModifiedBy>
  <cp:revision>140</cp:revision>
  <dcterms:created xsi:type="dcterms:W3CDTF">2006-08-16T00:00:00Z</dcterms:created>
  <dcterms:modified xsi:type="dcterms:W3CDTF">2016-09-15T17:23:27Z</dcterms:modified>
</cp:coreProperties>
</file>